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3" r:id="rId2"/>
    <p:sldId id="264" r:id="rId3"/>
    <p:sldId id="285" r:id="rId4"/>
    <p:sldId id="283" r:id="rId5"/>
    <p:sldId id="286" r:id="rId6"/>
    <p:sldId id="287" r:id="rId7"/>
    <p:sldId id="291" r:id="rId8"/>
    <p:sldId id="288" r:id="rId9"/>
    <p:sldId id="294" r:id="rId10"/>
    <p:sldId id="289" r:id="rId11"/>
    <p:sldId id="295" r:id="rId12"/>
    <p:sldId id="290" r:id="rId13"/>
    <p:sldId id="293" r:id="rId14"/>
    <p:sldId id="292" r:id="rId15"/>
    <p:sldId id="296" r:id="rId16"/>
    <p:sldId id="297" r:id="rId17"/>
    <p:sldId id="301" r:id="rId18"/>
    <p:sldId id="298" r:id="rId19"/>
    <p:sldId id="299" r:id="rId20"/>
    <p:sldId id="300" r:id="rId21"/>
    <p:sldId id="303" r:id="rId22"/>
    <p:sldId id="304" r:id="rId23"/>
    <p:sldId id="302" r:id="rId24"/>
    <p:sldId id="305" r:id="rId25"/>
    <p:sldId id="306" r:id="rId26"/>
    <p:sldId id="307" r:id="rId27"/>
    <p:sldId id="308" r:id="rId28"/>
  </p:sldIdLst>
  <p:sldSz cx="9144000" cy="6858000" type="screen4x3"/>
  <p:notesSz cx="10234613" cy="71040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8" userDrawn="1">
          <p15:clr>
            <a:srgbClr val="A4A3A4"/>
          </p15:clr>
        </p15:guide>
        <p15:guide id="2" pos="322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68" y="84"/>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453" y="37"/>
      </p:cViewPr>
      <p:guideLst>
        <p:guide orient="horz" pos="2238"/>
        <p:guide pos="322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434999" cy="355203"/>
          </a:xfrm>
          <a:prstGeom prst="rect">
            <a:avLst/>
          </a:prstGeom>
        </p:spPr>
        <p:txBody>
          <a:bodyPr vert="horz" lIns="99068" tIns="49534" rIns="99068" bIns="49534" rtlCol="0"/>
          <a:lstStyle>
            <a:lvl1pPr algn="l">
              <a:defRPr sz="1300"/>
            </a:lvl1pPr>
          </a:lstStyle>
          <a:p>
            <a:endParaRPr lang="de-DE"/>
          </a:p>
        </p:txBody>
      </p:sp>
      <p:sp>
        <p:nvSpPr>
          <p:cNvPr id="3" name="Datumsplatzhalter 2"/>
          <p:cNvSpPr>
            <a:spLocks noGrp="1"/>
          </p:cNvSpPr>
          <p:nvPr>
            <p:ph type="dt" sz="quarter" idx="1"/>
          </p:nvPr>
        </p:nvSpPr>
        <p:spPr>
          <a:xfrm>
            <a:off x="5797246" y="0"/>
            <a:ext cx="4434999" cy="355203"/>
          </a:xfrm>
          <a:prstGeom prst="rect">
            <a:avLst/>
          </a:prstGeom>
        </p:spPr>
        <p:txBody>
          <a:bodyPr vert="horz" lIns="99068" tIns="49534" rIns="99068" bIns="49534" rtlCol="0"/>
          <a:lstStyle>
            <a:lvl1pPr algn="r">
              <a:defRPr sz="1300"/>
            </a:lvl1pPr>
          </a:lstStyle>
          <a:p>
            <a:fld id="{B18F00C7-8D57-4A8D-ABF6-80E2D55D3EF8}" type="datetimeFigureOut">
              <a:rPr lang="de-DE" smtClean="0"/>
              <a:pPr/>
              <a:t>24.05.2025</a:t>
            </a:fld>
            <a:endParaRPr lang="de-DE"/>
          </a:p>
        </p:txBody>
      </p:sp>
      <p:sp>
        <p:nvSpPr>
          <p:cNvPr id="4" name="Fußzeilenplatzhalter 3"/>
          <p:cNvSpPr>
            <a:spLocks noGrp="1"/>
          </p:cNvSpPr>
          <p:nvPr>
            <p:ph type="ftr" sz="quarter" idx="2"/>
          </p:nvPr>
        </p:nvSpPr>
        <p:spPr>
          <a:xfrm>
            <a:off x="0" y="6747628"/>
            <a:ext cx="4434999" cy="355203"/>
          </a:xfrm>
          <a:prstGeom prst="rect">
            <a:avLst/>
          </a:prstGeom>
        </p:spPr>
        <p:txBody>
          <a:bodyPr vert="horz" lIns="99068" tIns="49534" rIns="99068" bIns="49534" rtlCol="0" anchor="b"/>
          <a:lstStyle>
            <a:lvl1pPr algn="l">
              <a:defRPr sz="1300"/>
            </a:lvl1pPr>
          </a:lstStyle>
          <a:p>
            <a:endParaRPr lang="de-DE"/>
          </a:p>
        </p:txBody>
      </p:sp>
      <p:sp>
        <p:nvSpPr>
          <p:cNvPr id="5" name="Foliennummernplatzhalter 4"/>
          <p:cNvSpPr>
            <a:spLocks noGrp="1"/>
          </p:cNvSpPr>
          <p:nvPr>
            <p:ph type="sldNum" sz="quarter" idx="3"/>
          </p:nvPr>
        </p:nvSpPr>
        <p:spPr>
          <a:xfrm>
            <a:off x="5797246" y="6747628"/>
            <a:ext cx="4434999" cy="355203"/>
          </a:xfrm>
          <a:prstGeom prst="rect">
            <a:avLst/>
          </a:prstGeom>
        </p:spPr>
        <p:txBody>
          <a:bodyPr vert="horz" lIns="99068" tIns="49534" rIns="99068" bIns="49534" rtlCol="0" anchor="b"/>
          <a:lstStyle>
            <a:lvl1pPr algn="r">
              <a:defRPr sz="1300"/>
            </a:lvl1pPr>
          </a:lstStyle>
          <a:p>
            <a:fld id="{43F68708-1AA3-47B7-92FD-A32FAC2BC753}" type="slidenum">
              <a:rPr lang="de-DE" smtClean="0"/>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434999" cy="355203"/>
          </a:xfrm>
          <a:prstGeom prst="rect">
            <a:avLst/>
          </a:prstGeom>
        </p:spPr>
        <p:txBody>
          <a:bodyPr vert="horz" lIns="99068" tIns="49534" rIns="99068" bIns="49534" rtlCol="0"/>
          <a:lstStyle>
            <a:lvl1pPr algn="l">
              <a:defRPr sz="1300"/>
            </a:lvl1pPr>
          </a:lstStyle>
          <a:p>
            <a:endParaRPr lang="de-DE"/>
          </a:p>
        </p:txBody>
      </p:sp>
      <p:sp>
        <p:nvSpPr>
          <p:cNvPr id="3" name="Datumsplatzhalter 2"/>
          <p:cNvSpPr>
            <a:spLocks noGrp="1"/>
          </p:cNvSpPr>
          <p:nvPr>
            <p:ph type="dt" idx="1"/>
          </p:nvPr>
        </p:nvSpPr>
        <p:spPr>
          <a:xfrm>
            <a:off x="5797246" y="0"/>
            <a:ext cx="4434999" cy="355203"/>
          </a:xfrm>
          <a:prstGeom prst="rect">
            <a:avLst/>
          </a:prstGeom>
        </p:spPr>
        <p:txBody>
          <a:bodyPr vert="horz" lIns="99068" tIns="49534" rIns="99068" bIns="49534" rtlCol="0"/>
          <a:lstStyle>
            <a:lvl1pPr algn="r">
              <a:defRPr sz="1300"/>
            </a:lvl1pPr>
          </a:lstStyle>
          <a:p>
            <a:fld id="{1D4DB6BB-E340-4466-BF2B-F108D4D14394}" type="datetimeFigureOut">
              <a:rPr lang="de-DE" smtClean="0"/>
              <a:pPr/>
              <a:t>24.05.2025</a:t>
            </a:fld>
            <a:endParaRPr lang="de-DE"/>
          </a:p>
        </p:txBody>
      </p:sp>
      <p:sp>
        <p:nvSpPr>
          <p:cNvPr id="4" name="Folienbildplatzhalter 3"/>
          <p:cNvSpPr>
            <a:spLocks noGrp="1" noRot="1" noChangeAspect="1"/>
          </p:cNvSpPr>
          <p:nvPr>
            <p:ph type="sldImg" idx="2"/>
          </p:nvPr>
        </p:nvSpPr>
        <p:spPr>
          <a:xfrm>
            <a:off x="3341688" y="533400"/>
            <a:ext cx="3551237" cy="2662238"/>
          </a:xfrm>
          <a:prstGeom prst="rect">
            <a:avLst/>
          </a:prstGeom>
          <a:noFill/>
          <a:ln w="12700">
            <a:solidFill>
              <a:prstClr val="black"/>
            </a:solidFill>
          </a:ln>
        </p:spPr>
        <p:txBody>
          <a:bodyPr vert="horz" lIns="99068" tIns="49534" rIns="99068" bIns="49534" rtlCol="0" anchor="ctr"/>
          <a:lstStyle/>
          <a:p>
            <a:endParaRPr lang="de-DE"/>
          </a:p>
        </p:txBody>
      </p:sp>
      <p:sp>
        <p:nvSpPr>
          <p:cNvPr id="5" name="Notizenplatzhalter 4"/>
          <p:cNvSpPr>
            <a:spLocks noGrp="1"/>
          </p:cNvSpPr>
          <p:nvPr>
            <p:ph type="body" sz="quarter" idx="3"/>
          </p:nvPr>
        </p:nvSpPr>
        <p:spPr>
          <a:xfrm>
            <a:off x="1023462" y="3374429"/>
            <a:ext cx="8187690" cy="3196829"/>
          </a:xfrm>
          <a:prstGeom prst="rect">
            <a:avLst/>
          </a:prstGeom>
        </p:spPr>
        <p:txBody>
          <a:bodyPr vert="horz" lIns="99068" tIns="49534" rIns="99068" bIns="4953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747628"/>
            <a:ext cx="4434999" cy="355203"/>
          </a:xfrm>
          <a:prstGeom prst="rect">
            <a:avLst/>
          </a:prstGeom>
        </p:spPr>
        <p:txBody>
          <a:bodyPr vert="horz" lIns="99068" tIns="49534" rIns="99068" bIns="49534" rtlCol="0" anchor="b"/>
          <a:lstStyle>
            <a:lvl1pPr algn="l">
              <a:defRPr sz="1300"/>
            </a:lvl1pPr>
          </a:lstStyle>
          <a:p>
            <a:endParaRPr lang="de-DE"/>
          </a:p>
        </p:txBody>
      </p:sp>
      <p:sp>
        <p:nvSpPr>
          <p:cNvPr id="7" name="Foliennummernplatzhalter 6"/>
          <p:cNvSpPr>
            <a:spLocks noGrp="1"/>
          </p:cNvSpPr>
          <p:nvPr>
            <p:ph type="sldNum" sz="quarter" idx="5"/>
          </p:nvPr>
        </p:nvSpPr>
        <p:spPr>
          <a:xfrm>
            <a:off x="5797246" y="6747628"/>
            <a:ext cx="4434999" cy="355203"/>
          </a:xfrm>
          <a:prstGeom prst="rect">
            <a:avLst/>
          </a:prstGeom>
        </p:spPr>
        <p:txBody>
          <a:bodyPr vert="horz" lIns="99068" tIns="49534" rIns="99068" bIns="49534" rtlCol="0" anchor="b"/>
          <a:lstStyle>
            <a:lvl1pPr algn="r">
              <a:defRPr sz="1300"/>
            </a:lvl1pPr>
          </a:lstStyle>
          <a:p>
            <a:fld id="{6F04119A-4C2F-4AB7-9566-C0BA3A69D574}"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a:p>
        </p:txBody>
      </p:sp>
      <p:sp>
        <p:nvSpPr>
          <p:cNvPr id="26628" name="Foliennummernplatzhalter 3"/>
          <p:cNvSpPr>
            <a:spLocks noGrp="1"/>
          </p:cNvSpPr>
          <p:nvPr>
            <p:ph type="sldNum" sz="quarter" idx="5"/>
          </p:nvPr>
        </p:nvSpPr>
        <p:spPr bwMode="auto">
          <a:noFill/>
          <a:ln>
            <a:miter lim="800000"/>
            <a:headEnd/>
            <a:tailEnd/>
          </a:ln>
        </p:spPr>
        <p:txBody>
          <a:bodyPr/>
          <a:lstStyle/>
          <a:p>
            <a:fld id="{F3679EEB-25D3-4FCF-94FC-B32F03012BB7}" type="slidenum">
              <a:rPr lang="de-DE"/>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10</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4008267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B6C61-6A6F-642C-F01C-02D013D42352}"/>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E1A7883A-8F05-9540-3E56-A59D8917D576}"/>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F888C82C-C965-4267-28ED-2F19AC29ABBD}"/>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07FE5BA8-A2BA-EF61-7F77-2D71AC45A685}"/>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11</a:t>
            </a:fld>
            <a:endParaRPr lang="de-DE"/>
          </a:p>
        </p:txBody>
      </p:sp>
      <p:sp>
        <p:nvSpPr>
          <p:cNvPr id="5" name="Kopfzeilenplatzhalter 4">
            <a:extLst>
              <a:ext uri="{FF2B5EF4-FFF2-40B4-BE49-F238E27FC236}">
                <a16:creationId xmlns:a16="http://schemas.microsoft.com/office/drawing/2014/main" id="{88EBD4AC-61FD-ECA8-5A53-EDDB462EFB98}"/>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853750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12</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901417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13</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822483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14</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886667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9804E-BFA8-D5FA-654E-54DF249A1D24}"/>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70429237-C90D-25C2-8260-C1A01C60E0DC}"/>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47DAE86B-211A-E4CB-CC08-385490530ADE}"/>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C663FAB2-EFC4-992A-6A02-DA457ED4C438}"/>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15</a:t>
            </a:fld>
            <a:endParaRPr lang="de-DE"/>
          </a:p>
        </p:txBody>
      </p:sp>
      <p:sp>
        <p:nvSpPr>
          <p:cNvPr id="5" name="Kopfzeilenplatzhalter 4">
            <a:extLst>
              <a:ext uri="{FF2B5EF4-FFF2-40B4-BE49-F238E27FC236}">
                <a16:creationId xmlns:a16="http://schemas.microsoft.com/office/drawing/2014/main" id="{EB87DD21-8642-D95F-C125-2ECF978E3B11}"/>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040405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94344-4A80-583B-8143-F362387D4007}"/>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AC3D5E9F-42DF-7C12-C332-8AE3D963AEEC}"/>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DDD2943C-9657-000C-83C8-CD67662FAD64}"/>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C560E625-6DDD-8782-9B32-21113B911D67}"/>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16</a:t>
            </a:fld>
            <a:endParaRPr lang="de-DE"/>
          </a:p>
        </p:txBody>
      </p:sp>
      <p:sp>
        <p:nvSpPr>
          <p:cNvPr id="5" name="Kopfzeilenplatzhalter 4">
            <a:extLst>
              <a:ext uri="{FF2B5EF4-FFF2-40B4-BE49-F238E27FC236}">
                <a16:creationId xmlns:a16="http://schemas.microsoft.com/office/drawing/2014/main" id="{7C2F97DF-D92B-BC31-8872-A52B510CB053}"/>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297273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27740-2E48-6B23-9EA9-B2E8039AFA7F}"/>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8723A85E-4887-5103-9BC7-1804C7EBF9D1}"/>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98A3EFAF-9A39-5FAF-996A-B937B4A2AB24}"/>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FC331493-1847-9018-5863-0516F6CC3086}"/>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17</a:t>
            </a:fld>
            <a:endParaRPr lang="de-DE"/>
          </a:p>
        </p:txBody>
      </p:sp>
      <p:sp>
        <p:nvSpPr>
          <p:cNvPr id="5" name="Kopfzeilenplatzhalter 4">
            <a:extLst>
              <a:ext uri="{FF2B5EF4-FFF2-40B4-BE49-F238E27FC236}">
                <a16:creationId xmlns:a16="http://schemas.microsoft.com/office/drawing/2014/main" id="{1C6B01C6-FC9C-AFBB-851B-CC4CB6F71E5D}"/>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1294935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34E0A-6696-E668-730E-13DD0F8AC09E}"/>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5C2F393A-9AFD-1537-D610-465E6B6F78E9}"/>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FDA56345-2FA7-45FF-7D40-40ACCBE68C70}"/>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910D8522-1EA3-8C52-AF89-ACBCF2B6A807}"/>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18</a:t>
            </a:fld>
            <a:endParaRPr lang="de-DE"/>
          </a:p>
        </p:txBody>
      </p:sp>
      <p:sp>
        <p:nvSpPr>
          <p:cNvPr id="5" name="Kopfzeilenplatzhalter 4">
            <a:extLst>
              <a:ext uri="{FF2B5EF4-FFF2-40B4-BE49-F238E27FC236}">
                <a16:creationId xmlns:a16="http://schemas.microsoft.com/office/drawing/2014/main" id="{B688CD4F-2FF3-5FD6-1AB5-5896225A7BE1}"/>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684304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D18B2-C99D-1BED-4AF3-0AF454A27AF9}"/>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36233E4F-964E-1D45-0DA4-CAF18271848B}"/>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2BA0D04D-0A4C-8F84-AA93-376D845D9968}"/>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49EAEBED-D574-BF23-19D2-E4BB517C361E}"/>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19</a:t>
            </a:fld>
            <a:endParaRPr lang="de-DE"/>
          </a:p>
        </p:txBody>
      </p:sp>
      <p:sp>
        <p:nvSpPr>
          <p:cNvPr id="5" name="Kopfzeilenplatzhalter 4">
            <a:extLst>
              <a:ext uri="{FF2B5EF4-FFF2-40B4-BE49-F238E27FC236}">
                <a16:creationId xmlns:a16="http://schemas.microsoft.com/office/drawing/2014/main" id="{EBEBCAEE-5217-84EB-1B31-FDBBCDC8D264}"/>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156223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2</a:t>
            </a:fld>
            <a:endParaRPr lang="de-DE"/>
          </a:p>
        </p:txBody>
      </p:sp>
      <p:sp>
        <p:nvSpPr>
          <p:cNvPr id="5" name="Kopfzeilenplatzhalter 4"/>
          <p:cNvSpPr>
            <a:spLocks noGrp="1"/>
          </p:cNvSpPr>
          <p:nvPr>
            <p:ph type="hdr" sz="quarter" idx="10"/>
          </p:nvPr>
        </p:nvSpPr>
        <p:spPr/>
        <p:txBody>
          <a:bodyP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AA2C9-5451-46D4-534F-469ABC34ED6D}"/>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38B23D2D-A23D-C31D-D431-FB936BD609E6}"/>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20F7C530-855B-1DE8-33BA-96A61CF45320}"/>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57B7409A-D4DD-BA49-59CD-A1AEDDC45E0C}"/>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20</a:t>
            </a:fld>
            <a:endParaRPr lang="de-DE"/>
          </a:p>
        </p:txBody>
      </p:sp>
      <p:sp>
        <p:nvSpPr>
          <p:cNvPr id="5" name="Kopfzeilenplatzhalter 4">
            <a:extLst>
              <a:ext uri="{FF2B5EF4-FFF2-40B4-BE49-F238E27FC236}">
                <a16:creationId xmlns:a16="http://schemas.microsoft.com/office/drawing/2014/main" id="{A418B3F9-E985-C562-3245-A1FE0A72B560}"/>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50094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5FAC3-A2DA-6FE0-F574-8C3B44AE7F1B}"/>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C8C801A9-910A-D0B7-34F7-46F206E68C4E}"/>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90E56B59-E907-779A-5D98-5D97FDBBFB2A}"/>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DEDD2573-34C8-A0D7-1261-567DFD33956D}"/>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21</a:t>
            </a:fld>
            <a:endParaRPr lang="de-DE"/>
          </a:p>
        </p:txBody>
      </p:sp>
      <p:sp>
        <p:nvSpPr>
          <p:cNvPr id="5" name="Kopfzeilenplatzhalter 4">
            <a:extLst>
              <a:ext uri="{FF2B5EF4-FFF2-40B4-BE49-F238E27FC236}">
                <a16:creationId xmlns:a16="http://schemas.microsoft.com/office/drawing/2014/main" id="{AEB18DB5-44BA-BC8F-C655-C0D1EC0CC8ED}"/>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16282083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4BB48-38F9-DEE8-7922-885CB47306DA}"/>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87010CAF-B9B8-C9C8-6348-EA4A37DDADED}"/>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34B5CEB3-5D2B-2280-1CDD-1C9465124D8F}"/>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7E91C4AA-EC17-A72D-D96B-7439BC4BB138}"/>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22</a:t>
            </a:fld>
            <a:endParaRPr lang="de-DE"/>
          </a:p>
        </p:txBody>
      </p:sp>
      <p:sp>
        <p:nvSpPr>
          <p:cNvPr id="5" name="Kopfzeilenplatzhalter 4">
            <a:extLst>
              <a:ext uri="{FF2B5EF4-FFF2-40B4-BE49-F238E27FC236}">
                <a16:creationId xmlns:a16="http://schemas.microsoft.com/office/drawing/2014/main" id="{296EBF4D-61B1-26CA-9BC1-ACECBF45C440}"/>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547287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20DD10-47E3-FC49-DD17-08F9ACDD18CF}"/>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A4F9D766-BB40-1E35-6137-144BF2636FEF}"/>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2C6EBF27-481D-EE6D-25B0-CBA251D6CCF3}"/>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90FDA226-661F-B1FC-912C-171A76067B23}"/>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23</a:t>
            </a:fld>
            <a:endParaRPr lang="de-DE"/>
          </a:p>
        </p:txBody>
      </p:sp>
      <p:sp>
        <p:nvSpPr>
          <p:cNvPr id="5" name="Kopfzeilenplatzhalter 4">
            <a:extLst>
              <a:ext uri="{FF2B5EF4-FFF2-40B4-BE49-F238E27FC236}">
                <a16:creationId xmlns:a16="http://schemas.microsoft.com/office/drawing/2014/main" id="{CC2BCF83-007D-9FD1-8306-8FE9AFC4D1C7}"/>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313905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BD298-50B5-BC3D-6B71-BA02345445D7}"/>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77D1FB9B-3538-3E6F-E285-EF622283F7B8}"/>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FA6AE4FD-0CBC-1539-A21D-165B5F552DAF}"/>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C8251990-BD16-BCB3-56B9-22DDC5823BC2}"/>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24</a:t>
            </a:fld>
            <a:endParaRPr lang="de-DE"/>
          </a:p>
        </p:txBody>
      </p:sp>
      <p:sp>
        <p:nvSpPr>
          <p:cNvPr id="5" name="Kopfzeilenplatzhalter 4">
            <a:extLst>
              <a:ext uri="{FF2B5EF4-FFF2-40B4-BE49-F238E27FC236}">
                <a16:creationId xmlns:a16="http://schemas.microsoft.com/office/drawing/2014/main" id="{591BBCC0-3C86-C254-7538-D4354157A3C1}"/>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2372855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94795-065E-5335-4A49-257EBA0B3D7D}"/>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ED68F74A-E83D-4C8D-6E56-BB02D57F7C39}"/>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399FC72F-983B-C625-35E3-C7934D8E16CC}"/>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DFC299B5-8745-C6DD-7B11-2E813D47ED63}"/>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25</a:t>
            </a:fld>
            <a:endParaRPr lang="de-DE"/>
          </a:p>
        </p:txBody>
      </p:sp>
      <p:sp>
        <p:nvSpPr>
          <p:cNvPr id="5" name="Kopfzeilenplatzhalter 4">
            <a:extLst>
              <a:ext uri="{FF2B5EF4-FFF2-40B4-BE49-F238E27FC236}">
                <a16:creationId xmlns:a16="http://schemas.microsoft.com/office/drawing/2014/main" id="{57B6BDA4-EF8F-1730-9C6A-6AC984A0773E}"/>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361738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49936-32A7-8E12-BB68-D43E91F71F29}"/>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8F7F7B77-C36E-F97A-BAD5-74ED08C6D701}"/>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E8BA64FA-8A3F-5786-E430-508A1BA9A4BB}"/>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27D8A265-B5F0-4E3C-ED71-41696B5AE657}"/>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26</a:t>
            </a:fld>
            <a:endParaRPr lang="de-DE"/>
          </a:p>
        </p:txBody>
      </p:sp>
      <p:sp>
        <p:nvSpPr>
          <p:cNvPr id="5" name="Kopfzeilenplatzhalter 4">
            <a:extLst>
              <a:ext uri="{FF2B5EF4-FFF2-40B4-BE49-F238E27FC236}">
                <a16:creationId xmlns:a16="http://schemas.microsoft.com/office/drawing/2014/main" id="{FE109CCD-2565-A3AD-2271-029D7D735090}"/>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16572773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685A1-A256-A063-E95A-DDDBBBDD859C}"/>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24AE42CA-7C06-8FD9-5999-648954FD1879}"/>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B0CB1D02-1FAE-52BA-A848-504606965944}"/>
              </a:ext>
            </a:extLst>
          </p:cNvPr>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F62EF8B5-D1DB-A6EA-AF84-9F5614EFD2C2}"/>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27</a:t>
            </a:fld>
            <a:endParaRPr lang="de-DE"/>
          </a:p>
        </p:txBody>
      </p:sp>
      <p:sp>
        <p:nvSpPr>
          <p:cNvPr id="5" name="Kopfzeilenplatzhalter 4">
            <a:extLst>
              <a:ext uri="{FF2B5EF4-FFF2-40B4-BE49-F238E27FC236}">
                <a16:creationId xmlns:a16="http://schemas.microsoft.com/office/drawing/2014/main" id="{FA99D90B-2E55-76FC-AA00-F881B2D075C2}"/>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50412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3</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1448640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4</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85747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5</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670631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6</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724527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a:lnSpc>
                <a:spcPct val="121000"/>
              </a:lnSpc>
              <a:spcBef>
                <a:spcPts val="205"/>
              </a:spcBef>
              <a:spcAft>
                <a:spcPts val="600"/>
              </a:spcAft>
            </a:pPr>
            <a:r>
              <a:rPr lang="de-DE" sz="1800" dirty="0">
                <a:solidFill>
                  <a:srgbClr val="464249"/>
                </a:solidFill>
                <a:latin typeface="Calibri" panose="020F0502020204030204" pitchFamily="34" charset="0"/>
                <a:ea typeface="Times New Roman" panose="02020603050405020304" pitchFamily="18" charset="0"/>
                <a:cs typeface="Times New Roman" panose="02020603050405020304" pitchFamily="18" charset="0"/>
              </a:rPr>
              <a:t>Westen von einer linearen Existenz mit Anfang und Ende (Geburt, Leben, Tod) ausgeht glauben Asiaten an eine zyklische Existenz. Der Mensch wird immer wieder geboren, lebt, stirbt, bis er „seine“ Lebensaufgaben gemeistert hat. Dann kann er in die Ewigkeit eingehen. </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a:lnSpc>
                <a:spcPct val="121000"/>
              </a:lnSpc>
              <a:spcBef>
                <a:spcPts val="205"/>
              </a:spcBef>
              <a:spcAft>
                <a:spcPts val="600"/>
              </a:spcAft>
            </a:pPr>
            <a:r>
              <a:rPr lang="de-DE" sz="1800" dirty="0">
                <a:solidFill>
                  <a:srgbClr val="464249"/>
                </a:solidFill>
                <a:latin typeface="Calibri" panose="020F0502020204030204" pitchFamily="34" charset="0"/>
                <a:ea typeface="Times New Roman" panose="02020603050405020304" pitchFamily="18" charset="0"/>
                <a:cs typeface="Times New Roman" panose="02020603050405020304" pitchFamily="18" charset="0"/>
              </a:rPr>
              <a:t>Das Leben stellt in beiden Vorstellungswelten eine Phase der Bewährung dar.</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7</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2575813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p:spPr>
      </p:sp>
      <p:sp>
        <p:nvSpPr>
          <p:cNvPr id="27651" name="Notizenplatzhalter 2"/>
          <p:cNvSpPr>
            <a:spLocks noGrp="1"/>
          </p:cNvSpPr>
          <p:nvPr>
            <p:ph type="body" idx="1"/>
          </p:nvPr>
        </p:nvSpPr>
        <p:spPr bwMode="auto">
          <a:noFill/>
        </p:spPr>
        <p:txBody>
          <a:bodyPr wrap="square" numCol="1" anchor="t" anchorCtr="0" compatLnSpc="1">
            <a:prstTxWarp prst="textNoShape">
              <a:avLst/>
            </a:prstTxWarp>
            <a:normAutofit/>
          </a:bodyPr>
          <a:lstStyle/>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Weit verbreitet ist der Glaube an eine geistige und eine körperliche Existenz (Geist/Seele und Körper). Gemeinhin trennen sich Geist und Körper im Tod von einander. </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In vielen Jenseitsvorstellungen gilt der Körper über den Tod hinaus als Hort der Seele und Voraussetzung für eine Wiedergeburt, ist also mit Respekt und Ehrfurcht zu behandeln. </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Aber auch da, wo Gesellschaften diese Überzeugungen nicht teilen, wird der Körper </a:t>
            </a:r>
            <a:r>
              <a:rPr lang="de-DE" sz="1800" dirty="0">
                <a:solidFill>
                  <a:srgbClr val="343136"/>
                </a:solidFill>
                <a:latin typeface="Calibri" panose="020F0502020204030204" pitchFamily="34" charset="0"/>
                <a:ea typeface="Times New Roman" panose="02020603050405020304" pitchFamily="18" charset="0"/>
                <a:cs typeface="Times New Roman" panose="02020603050405020304" pitchFamily="18" charset="0"/>
              </a:rPr>
              <a:t>meist respektvoll </a:t>
            </a: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behandelt. Das ist ein weltweiter </a:t>
            </a:r>
            <a:r>
              <a:rPr lang="de-DE" sz="1800" dirty="0" err="1">
                <a:solidFill>
                  <a:srgbClr val="211C21"/>
                </a:solidFill>
                <a:latin typeface="Calibri" panose="020F0502020204030204" pitchFamily="34" charset="0"/>
                <a:ea typeface="Times New Roman" panose="02020603050405020304" pitchFamily="18" charset="0"/>
                <a:cs typeface="Times New Roman" panose="02020603050405020304" pitchFamily="18" charset="0"/>
              </a:rPr>
              <a:t>Konsenz</a:t>
            </a: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eaLnBrk="1" hangingPunct="1">
              <a:spcBef>
                <a:spcPct val="0"/>
              </a:spcBef>
            </a:pPr>
            <a:endParaRPr lang="de-DE" dirty="0"/>
          </a:p>
        </p:txBody>
      </p:sp>
      <p:sp>
        <p:nvSpPr>
          <p:cNvPr id="27652" name="Foliennummernplatzhalter 3"/>
          <p:cNvSpPr>
            <a:spLocks noGrp="1"/>
          </p:cNvSpPr>
          <p:nvPr>
            <p:ph type="sldNum" sz="quarter" idx="5"/>
          </p:nvPr>
        </p:nvSpPr>
        <p:spPr bwMode="auto">
          <a:noFill/>
          <a:ln>
            <a:miter lim="800000"/>
            <a:headEnd/>
            <a:tailEnd/>
          </a:ln>
        </p:spPr>
        <p:txBody>
          <a:bodyPr/>
          <a:lstStyle/>
          <a:p>
            <a:fld id="{B94D500D-FF0E-460C-A10E-3F60C73FEC6A}" type="slidenum">
              <a:rPr lang="de-DE"/>
              <a:pPr/>
              <a:t>8</a:t>
            </a:fld>
            <a:endParaRPr lang="de-DE"/>
          </a:p>
        </p:txBody>
      </p:sp>
      <p:sp>
        <p:nvSpPr>
          <p:cNvPr id="5" name="Kopfzeilenplatzhalter 4"/>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395748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43E79-828D-26C9-5277-0C09211B2638}"/>
            </a:ext>
          </a:extLst>
        </p:cNvPr>
        <p:cNvGrpSpPr/>
        <p:nvPr/>
      </p:nvGrpSpPr>
      <p:grpSpPr>
        <a:xfrm>
          <a:off x="0" y="0"/>
          <a:ext cx="0" cy="0"/>
          <a:chOff x="0" y="0"/>
          <a:chExt cx="0" cy="0"/>
        </a:xfrm>
      </p:grpSpPr>
      <p:sp>
        <p:nvSpPr>
          <p:cNvPr id="27650" name="Folienbildplatzhalter 1">
            <a:extLst>
              <a:ext uri="{FF2B5EF4-FFF2-40B4-BE49-F238E27FC236}">
                <a16:creationId xmlns:a16="http://schemas.microsoft.com/office/drawing/2014/main" id="{3A60AD61-F059-8673-D731-CF6933341CE1}"/>
              </a:ext>
            </a:extLst>
          </p:cNvPr>
          <p:cNvSpPr>
            <a:spLocks noGrp="1" noRot="1" noChangeAspect="1" noTextEdit="1"/>
          </p:cNvSpPr>
          <p:nvPr>
            <p:ph type="sldImg"/>
          </p:nvPr>
        </p:nvSpPr>
        <p:spPr bwMode="auto">
          <a:noFill/>
          <a:ln>
            <a:solidFill>
              <a:srgbClr val="000000"/>
            </a:solidFill>
            <a:miter lim="800000"/>
            <a:headEnd/>
            <a:tailEnd/>
          </a:ln>
        </p:spPr>
      </p:sp>
      <p:sp>
        <p:nvSpPr>
          <p:cNvPr id="27651" name="Notizenplatzhalter 2">
            <a:extLst>
              <a:ext uri="{FF2B5EF4-FFF2-40B4-BE49-F238E27FC236}">
                <a16:creationId xmlns:a16="http://schemas.microsoft.com/office/drawing/2014/main" id="{D7337D17-46A2-6E7C-828F-E5158518EE92}"/>
              </a:ext>
            </a:extLst>
          </p:cNvPr>
          <p:cNvSpPr>
            <a:spLocks noGrp="1"/>
          </p:cNvSpPr>
          <p:nvPr>
            <p:ph type="body" idx="1"/>
          </p:nvPr>
        </p:nvSpPr>
        <p:spPr bwMode="auto">
          <a:noFill/>
        </p:spPr>
        <p:txBody>
          <a:bodyPr wrap="square" numCol="1" anchor="t" anchorCtr="0" compatLnSpc="1">
            <a:prstTxWarp prst="textNoShape">
              <a:avLst/>
            </a:prstTxWarp>
            <a:normAutofit/>
          </a:bodyPr>
          <a:lstStyle/>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Weit verbreitet ist der Glaube an eine geistige und eine körperliche Existenz (Geist/Seele und Körper). Gemeinhin trennen sich Geist und Körper im Tod von einander. </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In vielen Jenseitsvorstellungen gilt der Körper über den Tod hinaus als Hort der Seele und Voraussetzung für eine Wiedergeburt, ist also mit Respekt und Ehrfurcht zu behandeln. </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marR="123215">
              <a:lnSpc>
                <a:spcPct val="117000"/>
              </a:lnSpc>
              <a:spcBef>
                <a:spcPts val="325"/>
              </a:spcBef>
              <a:spcAft>
                <a:spcPts val="600"/>
              </a:spcAft>
            </a:pP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Aber auch da, wo Gesellschaften diese Überzeugungen nicht teilen, wird der Körper </a:t>
            </a:r>
            <a:r>
              <a:rPr lang="de-DE" sz="1800" dirty="0">
                <a:solidFill>
                  <a:srgbClr val="343136"/>
                </a:solidFill>
                <a:latin typeface="Calibri" panose="020F0502020204030204" pitchFamily="34" charset="0"/>
                <a:ea typeface="Times New Roman" panose="02020603050405020304" pitchFamily="18" charset="0"/>
                <a:cs typeface="Times New Roman" panose="02020603050405020304" pitchFamily="18" charset="0"/>
              </a:rPr>
              <a:t>meist respektvoll </a:t>
            </a: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behandelt. Das ist ein weltweiter </a:t>
            </a:r>
            <a:r>
              <a:rPr lang="de-DE" sz="1800" dirty="0" err="1">
                <a:solidFill>
                  <a:srgbClr val="211C21"/>
                </a:solidFill>
                <a:latin typeface="Calibri" panose="020F0502020204030204" pitchFamily="34" charset="0"/>
                <a:ea typeface="Times New Roman" panose="02020603050405020304" pitchFamily="18" charset="0"/>
                <a:cs typeface="Times New Roman" panose="02020603050405020304" pitchFamily="18" charset="0"/>
              </a:rPr>
              <a:t>Konsenz</a:t>
            </a:r>
            <a:r>
              <a:rPr lang="de-DE" sz="1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a:t>
            </a:r>
            <a:endParaRPr lang="de-DE" sz="1800" b="1" dirty="0">
              <a:latin typeface="Arial" panose="020B0604020202020204" pitchFamily="34" charset="0"/>
              <a:ea typeface="Times New Roman" panose="02020603050405020304" pitchFamily="18" charset="0"/>
              <a:cs typeface="Times New Roman" panose="02020603050405020304" pitchFamily="18" charset="0"/>
            </a:endParaRPr>
          </a:p>
          <a:p>
            <a:pPr eaLnBrk="1" hangingPunct="1">
              <a:spcBef>
                <a:spcPct val="0"/>
              </a:spcBef>
            </a:pPr>
            <a:endParaRPr lang="de-DE" dirty="0"/>
          </a:p>
        </p:txBody>
      </p:sp>
      <p:sp>
        <p:nvSpPr>
          <p:cNvPr id="27652" name="Foliennummernplatzhalter 3">
            <a:extLst>
              <a:ext uri="{FF2B5EF4-FFF2-40B4-BE49-F238E27FC236}">
                <a16:creationId xmlns:a16="http://schemas.microsoft.com/office/drawing/2014/main" id="{E7291D88-65D2-E1C2-3AE6-3E6C7FE170D7}"/>
              </a:ext>
            </a:extLst>
          </p:cNvPr>
          <p:cNvSpPr>
            <a:spLocks noGrp="1"/>
          </p:cNvSpPr>
          <p:nvPr>
            <p:ph type="sldNum" sz="quarter" idx="5"/>
          </p:nvPr>
        </p:nvSpPr>
        <p:spPr bwMode="auto">
          <a:noFill/>
          <a:ln>
            <a:miter lim="800000"/>
            <a:headEnd/>
            <a:tailEnd/>
          </a:ln>
        </p:spPr>
        <p:txBody>
          <a:bodyPr/>
          <a:lstStyle/>
          <a:p>
            <a:fld id="{B94D500D-FF0E-460C-A10E-3F60C73FEC6A}" type="slidenum">
              <a:rPr lang="de-DE"/>
              <a:pPr/>
              <a:t>9</a:t>
            </a:fld>
            <a:endParaRPr lang="de-DE"/>
          </a:p>
        </p:txBody>
      </p:sp>
      <p:sp>
        <p:nvSpPr>
          <p:cNvPr id="5" name="Kopfzeilenplatzhalter 4">
            <a:extLst>
              <a:ext uri="{FF2B5EF4-FFF2-40B4-BE49-F238E27FC236}">
                <a16:creationId xmlns:a16="http://schemas.microsoft.com/office/drawing/2014/main" id="{95603928-E314-8974-AD0D-0B8E44729A67}"/>
              </a:ext>
            </a:extLst>
          </p:cNvPr>
          <p:cNvSpPr>
            <a:spLocks noGrp="1"/>
          </p:cNvSpPr>
          <p:nvPr>
            <p:ph type="hdr" sz="quarter" idx="10"/>
          </p:nvPr>
        </p:nvSpPr>
        <p:spPr/>
        <p:txBody>
          <a:bodyPr/>
          <a:lstStyle/>
          <a:p>
            <a:endParaRPr lang="de-DE"/>
          </a:p>
        </p:txBody>
      </p:sp>
    </p:spTree>
    <p:extLst>
      <p:ext uri="{BB962C8B-B14F-4D97-AF65-F5344CB8AC3E}">
        <p14:creationId xmlns:p14="http://schemas.microsoft.com/office/powerpoint/2010/main" val="835841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AF8481D0-8D64-4D63-AB76-86E859F8B10C}" type="datetime1">
              <a:rPr lang="de-DE" smtClean="0"/>
              <a:t>24.05.2025</a:t>
            </a:fld>
            <a:endParaRPr lang="de-DE"/>
          </a:p>
        </p:txBody>
      </p:sp>
      <p:sp>
        <p:nvSpPr>
          <p:cNvPr id="5" name="Fußzeilenplatzhalter 4"/>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D8D95A2-4E3B-4BA3-8119-68FB25CEBDD7}" type="datetime1">
              <a:rPr lang="de-DE" smtClean="0"/>
              <a:t>24.05.2025</a:t>
            </a:fld>
            <a:endParaRPr lang="de-DE"/>
          </a:p>
        </p:txBody>
      </p:sp>
      <p:sp>
        <p:nvSpPr>
          <p:cNvPr id="5" name="Fußzeilenplatzhalter 4"/>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7651064-F0B1-4B39-A3A8-C8963786D853}" type="datetime1">
              <a:rPr lang="de-DE" smtClean="0"/>
              <a:t>24.05.2025</a:t>
            </a:fld>
            <a:endParaRPr lang="de-DE"/>
          </a:p>
        </p:txBody>
      </p:sp>
      <p:sp>
        <p:nvSpPr>
          <p:cNvPr id="5" name="Fußzeilenplatzhalter 4"/>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6634D6E-8F6E-4440-9A68-DDB20ED376A0}" type="datetime1">
              <a:rPr lang="de-DE" smtClean="0"/>
              <a:t>24.05.2025</a:t>
            </a:fld>
            <a:endParaRPr lang="de-DE"/>
          </a:p>
        </p:txBody>
      </p:sp>
      <p:sp>
        <p:nvSpPr>
          <p:cNvPr id="5" name="Fußzeilenplatzhalter 4"/>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FB364A26-8840-44EE-BEE2-751418F75337}" type="datetime1">
              <a:rPr lang="de-DE" smtClean="0"/>
              <a:t>24.05.2025</a:t>
            </a:fld>
            <a:endParaRPr lang="de-DE"/>
          </a:p>
        </p:txBody>
      </p:sp>
      <p:sp>
        <p:nvSpPr>
          <p:cNvPr id="5" name="Fußzeilenplatzhalter 4"/>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DF5B54A-BD3B-40F4-8751-E01188232A6D}" type="datetime1">
              <a:rPr lang="de-DE" smtClean="0"/>
              <a:t>24.05.2025</a:t>
            </a:fld>
            <a:endParaRPr lang="de-DE"/>
          </a:p>
        </p:txBody>
      </p:sp>
      <p:sp>
        <p:nvSpPr>
          <p:cNvPr id="6" name="Fußzeilenplatzhalter 5"/>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7" name="Foliennummernplatzhalter 6"/>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87B5488-CBCE-4FD9-B30E-5685F2FF626D}" type="datetime1">
              <a:rPr lang="de-DE" smtClean="0"/>
              <a:t>24.05.2025</a:t>
            </a:fld>
            <a:endParaRPr lang="de-DE"/>
          </a:p>
        </p:txBody>
      </p:sp>
      <p:sp>
        <p:nvSpPr>
          <p:cNvPr id="8" name="Fußzeilenplatzhalter 7"/>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9" name="Foliennummernplatzhalter 8"/>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8E40893-7138-4486-B2D1-E8F39578FC1E}" type="datetime1">
              <a:rPr lang="de-DE" smtClean="0"/>
              <a:t>24.05.2025</a:t>
            </a:fld>
            <a:endParaRPr lang="de-DE"/>
          </a:p>
        </p:txBody>
      </p:sp>
      <p:sp>
        <p:nvSpPr>
          <p:cNvPr id="4" name="Fußzeilenplatzhalter 3"/>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5" name="Foliennummernplatzhalter 4"/>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A02DDAF-A4D0-4A28-BFC0-D22EAAA01DD1}" type="datetime1">
              <a:rPr lang="de-DE" smtClean="0"/>
              <a:t>24.05.2025</a:t>
            </a:fld>
            <a:endParaRPr lang="de-DE"/>
          </a:p>
        </p:txBody>
      </p:sp>
      <p:sp>
        <p:nvSpPr>
          <p:cNvPr id="3" name="Fußzeilenplatzhalter 2"/>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4" name="Foliennummernplatzhalter 3"/>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C787735C-07FD-41C7-A445-71023D8525D7}" type="datetime1">
              <a:rPr lang="de-DE" smtClean="0"/>
              <a:t>24.05.2025</a:t>
            </a:fld>
            <a:endParaRPr lang="de-DE"/>
          </a:p>
        </p:txBody>
      </p:sp>
      <p:sp>
        <p:nvSpPr>
          <p:cNvPr id="6" name="Fußzeilenplatzhalter 5"/>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7" name="Foliennummernplatzhalter 6"/>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9D27AFA1-6A7F-48EC-9087-0A26CD4F73FA}" type="datetime1">
              <a:rPr lang="de-DE" smtClean="0"/>
              <a:t>24.05.2025</a:t>
            </a:fld>
            <a:endParaRPr lang="de-DE"/>
          </a:p>
        </p:txBody>
      </p:sp>
      <p:sp>
        <p:nvSpPr>
          <p:cNvPr id="6" name="Fußzeilenplatzhalter 5"/>
          <p:cNvSpPr>
            <a:spLocks noGrp="1"/>
          </p:cNvSpPr>
          <p:nvPr>
            <p:ph type="ftr" sz="quarter" idx="11"/>
          </p:nvPr>
        </p:nvSpPr>
        <p:spPr/>
        <p:txBody>
          <a:bodyPr/>
          <a:lstStyle/>
          <a:p>
            <a:r>
              <a:rPr lang="de-DE"/>
              <a:t>2025-05, Bestattungskultur &amp; -rituale. Sie können unsere Unterlagen gerne nutzen, wenn Sie die Quelle angeben: www.impulse-fuer-Bestatter.de</a:t>
            </a:r>
          </a:p>
        </p:txBody>
      </p:sp>
      <p:sp>
        <p:nvSpPr>
          <p:cNvPr id="7" name="Foliennummernplatzhalter 6"/>
          <p:cNvSpPr>
            <a:spLocks noGrp="1"/>
          </p:cNvSpPr>
          <p:nvPr>
            <p:ph type="sldNum" sz="quarter" idx="12"/>
          </p:nvPr>
        </p:nvSpPr>
        <p:spPr/>
        <p:txBody>
          <a:bodyPr/>
          <a:lstStyle/>
          <a:p>
            <a:fld id="{7BEBD6DC-6351-4A83-8C5A-511F1A9179C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94A5A-CD88-44F8-8886-863421C9006C}" type="datetime1">
              <a:rPr lang="de-DE" smtClean="0"/>
              <a:t>24.05.2025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2025-05, Bestattungskultur &amp; -rituale. Sie können unsere Unterlagen gerne nutzen, wenn Sie die Quelle angeben: www.impulse-fuer-Bestatter.de</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BD6DC-6351-4A83-8C5A-511F1A9179C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p:txBody>
          <a:bodyPr>
            <a:noAutofit/>
          </a:bodyPr>
          <a:lstStyle/>
          <a:p>
            <a:pPr eaLnBrk="1" hangingPunct="1"/>
            <a:r>
              <a:rPr lang="de-DE" sz="4800" dirty="0"/>
              <a:t>Bestattungskultur, Brauchtum &amp; Bestattungsrituale</a:t>
            </a:r>
          </a:p>
        </p:txBody>
      </p:sp>
      <p:sp>
        <p:nvSpPr>
          <p:cNvPr id="2051" name="Untertitel 2"/>
          <p:cNvSpPr>
            <a:spLocks noGrp="1"/>
          </p:cNvSpPr>
          <p:nvPr>
            <p:ph type="subTitle" idx="1"/>
          </p:nvPr>
        </p:nvSpPr>
        <p:spPr/>
        <p:txBody>
          <a:bodyPr>
            <a:noAutofit/>
          </a:bodyPr>
          <a:lstStyle/>
          <a:p>
            <a:pPr eaLnBrk="1" hangingPunct="1"/>
            <a:r>
              <a:rPr lang="de-DE" sz="2400" dirty="0"/>
              <a:t>Deutsches Institut für Bestattungskultur</a:t>
            </a:r>
            <a:br>
              <a:rPr lang="de-DE" sz="2400" dirty="0"/>
            </a:br>
            <a:r>
              <a:rPr lang="de-DE" sz="2400" dirty="0"/>
              <a:t>Mai 2025</a:t>
            </a:r>
          </a:p>
        </p:txBody>
      </p:sp>
      <p:pic>
        <p:nvPicPr>
          <p:cNvPr id="1026" name="Picture 2"/>
          <p:cNvPicPr>
            <a:picLocks noChangeAspect="1" noChangeArrowheads="1"/>
          </p:cNvPicPr>
          <p:nvPr/>
        </p:nvPicPr>
        <p:blipFill>
          <a:blip r:embed="rId3" cstate="print"/>
          <a:srcRect/>
          <a:stretch>
            <a:fillRect/>
          </a:stretch>
        </p:blipFill>
        <p:spPr bwMode="auto">
          <a:xfrm>
            <a:off x="7020272" y="692696"/>
            <a:ext cx="1407589" cy="360039"/>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836712"/>
            <a:ext cx="7958138" cy="1038126"/>
          </a:xfrm>
        </p:spPr>
        <p:txBody>
          <a:bodyPr>
            <a:normAutofit/>
          </a:bodyPr>
          <a:lstStyle/>
          <a:p>
            <a:pPr eaLnBrk="1" hangingPunct="1"/>
            <a:r>
              <a:rPr lang="de-DE" sz="4000" dirty="0"/>
              <a:t>Bestattung &amp; Bestattungspflichten</a:t>
            </a:r>
          </a:p>
        </p:txBody>
      </p:sp>
      <p:sp>
        <p:nvSpPr>
          <p:cNvPr id="4099" name="Untertitel 2"/>
          <p:cNvSpPr>
            <a:spLocks noGrp="1"/>
          </p:cNvSpPr>
          <p:nvPr>
            <p:ph type="subTitle" idx="1"/>
          </p:nvPr>
        </p:nvSpPr>
        <p:spPr>
          <a:xfrm>
            <a:off x="557213" y="2114550"/>
            <a:ext cx="8058150" cy="3733800"/>
          </a:xfrm>
        </p:spPr>
        <p:txBody>
          <a:bodyPr>
            <a:normAutofit fontScale="92500" lnSpcReduction="20000"/>
          </a:bodyPr>
          <a:lstStyle/>
          <a:p>
            <a:pPr algn="l">
              <a:lnSpc>
                <a:spcPct val="107000"/>
              </a:lnSpc>
              <a:spcAft>
                <a:spcPts val="800"/>
              </a:spcAft>
            </a:pPr>
            <a:r>
              <a:rPr lang="de-DE"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Deutschland gibt es eine Vielzahl von Riten und Bräuchen für die Zeit zwischen dem Eintreten des Todes und der Bestattung.</a:t>
            </a:r>
          </a:p>
          <a:p>
            <a:pPr algn="l">
              <a:lnSpc>
                <a:spcPct val="107000"/>
              </a:lnSpc>
              <a:spcAft>
                <a:spcPts val="800"/>
              </a:spcAft>
            </a:pPr>
            <a:r>
              <a:rPr lang="de-DE"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Diese variieren je nach Region, Religion und kulturellem Hintergrund</a:t>
            </a:r>
            <a:r>
              <a:rPr lang="de-DE"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Segnung</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Wache</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Gebete</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Andachten</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Waschen &amp; Kleiden</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Speisen</a:t>
            </a:r>
          </a:p>
          <a:p>
            <a:pPr marL="285750" indent="-285750" algn="l">
              <a:lnSpc>
                <a:spcPct val="107000"/>
              </a:lnSpc>
              <a:spcAft>
                <a:spcPts val="800"/>
              </a:spcAft>
              <a:buFont typeface="Arial" panose="020B0604020202020204" pitchFamily="34" charset="0"/>
              <a:buChar char="•"/>
            </a:pPr>
            <a:r>
              <a:rPr lang="de-DE" sz="18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Fristen &amp; Rituale, die zu berücksichtigen sind</a:t>
            </a: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Tree>
    <p:extLst>
      <p:ext uri="{BB962C8B-B14F-4D97-AF65-F5344CB8AC3E}">
        <p14:creationId xmlns:p14="http://schemas.microsoft.com/office/powerpoint/2010/main" val="316261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8B564-E976-F91B-6D95-79664B52F5F9}"/>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B0CF124E-8566-3C40-D77E-4116E48F15BF}"/>
              </a:ext>
            </a:extLst>
          </p:cNvPr>
          <p:cNvSpPr>
            <a:spLocks noGrp="1"/>
          </p:cNvSpPr>
          <p:nvPr>
            <p:ph type="ctrTitle"/>
          </p:nvPr>
        </p:nvSpPr>
        <p:spPr>
          <a:xfrm>
            <a:off x="428625" y="836712"/>
            <a:ext cx="7958138" cy="1038126"/>
          </a:xfrm>
        </p:spPr>
        <p:txBody>
          <a:bodyPr>
            <a:normAutofit/>
          </a:bodyPr>
          <a:lstStyle/>
          <a:p>
            <a:pPr eaLnBrk="1" hangingPunct="1"/>
            <a:r>
              <a:rPr lang="de-DE" sz="4000" dirty="0"/>
              <a:t>Bestattung &amp; Bestattungspflichten</a:t>
            </a:r>
          </a:p>
        </p:txBody>
      </p:sp>
      <p:sp>
        <p:nvSpPr>
          <p:cNvPr id="4099" name="Untertitel 2">
            <a:extLst>
              <a:ext uri="{FF2B5EF4-FFF2-40B4-BE49-F238E27FC236}">
                <a16:creationId xmlns:a16="http://schemas.microsoft.com/office/drawing/2014/main" id="{03B9CD9A-5DEE-3CFF-0834-55F2C3F19116}"/>
              </a:ext>
            </a:extLst>
          </p:cNvPr>
          <p:cNvSpPr>
            <a:spLocks noGrp="1"/>
          </p:cNvSpPr>
          <p:nvPr>
            <p:ph type="subTitle" idx="1"/>
          </p:nvPr>
        </p:nvSpPr>
        <p:spPr>
          <a:xfrm>
            <a:off x="557213" y="2114550"/>
            <a:ext cx="8058150" cy="3733800"/>
          </a:xfrm>
        </p:spPr>
        <p:txBody>
          <a:bodyPr>
            <a:normAutofit/>
          </a:bodyPr>
          <a:lstStyle/>
          <a:p>
            <a:pPr algn="l"/>
            <a:r>
              <a:rPr lang="de-DE" sz="2800" dirty="0" err="1">
                <a:solidFill>
                  <a:srgbClr val="211C21"/>
                </a:solidFill>
                <a:effectLst/>
                <a:latin typeface="Calibri" panose="020F0502020204030204" pitchFamily="34" charset="0"/>
                <a:ea typeface="Times New Roman" panose="02020603050405020304" pitchFamily="18" charset="0"/>
              </a:rPr>
              <a:t>Umgänger</a:t>
            </a:r>
            <a:r>
              <a:rPr lang="de-DE" sz="2800" dirty="0">
                <a:solidFill>
                  <a:srgbClr val="211C21"/>
                </a:solidFill>
                <a:latin typeface="Calibri" panose="020F0502020204030204" pitchFamily="34" charset="0"/>
                <a:ea typeface="Times New Roman" panose="02020603050405020304" pitchFamily="18" charset="0"/>
              </a:rPr>
              <a:t>: </a:t>
            </a:r>
            <a:r>
              <a:rPr lang="de-DE" sz="2800" dirty="0">
                <a:solidFill>
                  <a:srgbClr val="211C21"/>
                </a:solidFill>
                <a:effectLst/>
                <a:latin typeface="Calibri" panose="020F0502020204030204" pitchFamily="34" charset="0"/>
                <a:ea typeface="Times New Roman" panose="02020603050405020304" pitchFamily="18" charset="0"/>
              </a:rPr>
              <a:t>In der Zeit zwischen Tod und Bestattung gelten Verstorbene in vielen Jenseitsvorstellungen als gefangen zwischen den Welten. Sie befinden sich  in einem Zwischenstad</a:t>
            </a:r>
            <a:r>
              <a:rPr lang="de-DE" sz="2800" dirty="0">
                <a:solidFill>
                  <a:srgbClr val="3B363F"/>
                </a:solidFill>
                <a:effectLst/>
                <a:latin typeface="Calibri" panose="020F0502020204030204" pitchFamily="34" charset="0"/>
                <a:ea typeface="Times New Roman" panose="02020603050405020304" pitchFamily="18" charset="0"/>
              </a:rPr>
              <a:t>i</a:t>
            </a:r>
            <a:r>
              <a:rPr lang="de-DE" sz="2800" dirty="0">
                <a:solidFill>
                  <a:srgbClr val="211C21"/>
                </a:solidFill>
                <a:effectLst/>
                <a:latin typeface="Calibri" panose="020F0502020204030204" pitchFamily="34" charset="0"/>
                <a:ea typeface="Times New Roman" panose="02020603050405020304" pitchFamily="18" charset="0"/>
              </a:rPr>
              <a:t>um</a:t>
            </a:r>
            <a:r>
              <a:rPr lang="de-DE" sz="2800" dirty="0">
                <a:solidFill>
                  <a:srgbClr val="3B363F"/>
                </a:solidFill>
                <a:effectLst/>
                <a:latin typeface="Calibri" panose="020F0502020204030204" pitchFamily="34" charset="0"/>
                <a:ea typeface="Times New Roman" panose="02020603050405020304" pitchFamily="18" charset="0"/>
              </a:rPr>
              <a:t> der Ruhelosigkeit. </a:t>
            </a:r>
          </a:p>
          <a:p>
            <a:pPr algn="l"/>
            <a:r>
              <a:rPr lang="de-DE" sz="2800" dirty="0">
                <a:solidFill>
                  <a:srgbClr val="211C21"/>
                </a:solidFill>
                <a:effectLst/>
                <a:latin typeface="Calibri" panose="020F0502020204030204" pitchFamily="34" charset="0"/>
                <a:ea typeface="Times New Roman" panose="02020603050405020304" pitchFamily="18" charset="0"/>
              </a:rPr>
              <a:t>Die Bestattung ist ein Zeichen von Pietät und Achtung</a:t>
            </a:r>
            <a:r>
              <a:rPr lang="de-DE" sz="2800" dirty="0">
                <a:solidFill>
                  <a:srgbClr val="050308"/>
                </a:solidFill>
                <a:effectLst/>
                <a:latin typeface="Calibri" panose="020F0502020204030204" pitchFamily="34" charset="0"/>
                <a:ea typeface="Times New Roman" panose="02020603050405020304" pitchFamily="18" charset="0"/>
              </a:rPr>
              <a:t>. </a:t>
            </a:r>
          </a:p>
          <a:p>
            <a:pPr algn="l"/>
            <a:r>
              <a:rPr lang="de-DE" sz="2800" dirty="0">
                <a:solidFill>
                  <a:srgbClr val="3B363F"/>
                </a:solidFill>
                <a:latin typeface="Calibri" panose="020F0502020204030204" pitchFamily="34" charset="0"/>
                <a:ea typeface="Times New Roman" panose="02020603050405020304" pitchFamily="18" charset="0"/>
              </a:rPr>
              <a:t>Die </a:t>
            </a:r>
            <a:r>
              <a:rPr lang="de-DE" sz="2800" dirty="0">
                <a:solidFill>
                  <a:srgbClr val="211C21"/>
                </a:solidFill>
                <a:latin typeface="Calibri" panose="020F0502020204030204" pitchFamily="34" charset="0"/>
                <a:ea typeface="Times New Roman" panose="02020603050405020304" pitchFamily="18" charset="0"/>
              </a:rPr>
              <a:t>Be</a:t>
            </a:r>
            <a:r>
              <a:rPr lang="de-DE" sz="2800" dirty="0">
                <a:solidFill>
                  <a:srgbClr val="3B363F"/>
                </a:solidFill>
                <a:latin typeface="Calibri" panose="020F0502020204030204" pitchFamily="34" charset="0"/>
                <a:ea typeface="Times New Roman" panose="02020603050405020304" pitchFamily="18" charset="0"/>
              </a:rPr>
              <a:t>s</a:t>
            </a:r>
            <a:r>
              <a:rPr lang="de-DE" sz="2800" dirty="0">
                <a:solidFill>
                  <a:srgbClr val="211C21"/>
                </a:solidFill>
                <a:latin typeface="Calibri" panose="020F0502020204030204" pitchFamily="34" charset="0"/>
                <a:ea typeface="Times New Roman" panose="02020603050405020304" pitchFamily="18" charset="0"/>
              </a:rPr>
              <a:t>tattung zu verweigern, </a:t>
            </a:r>
            <a:r>
              <a:rPr lang="de-DE" sz="2800" dirty="0">
                <a:solidFill>
                  <a:srgbClr val="3B363F"/>
                </a:solidFill>
                <a:latin typeface="Calibri" panose="020F0502020204030204" pitchFamily="34" charset="0"/>
                <a:ea typeface="Times New Roman" panose="02020603050405020304" pitchFamily="18" charset="0"/>
              </a:rPr>
              <a:t>gilt oft als Strafe. </a:t>
            </a:r>
          </a:p>
          <a:p>
            <a:pPr algn="l"/>
            <a:r>
              <a:rPr lang="de-DE" sz="2800" dirty="0">
                <a:solidFill>
                  <a:srgbClr val="050308"/>
                </a:solidFill>
                <a:effectLst/>
                <a:latin typeface="Calibri" panose="020F0502020204030204" pitchFamily="34" charset="0"/>
                <a:ea typeface="Times New Roman" panose="02020603050405020304" pitchFamily="18" charset="0"/>
              </a:rPr>
              <a:t>Für Nachfolgeregelungen kann sie Voraussetzung sein.</a:t>
            </a:r>
            <a:endParaRPr lang="de-DE" sz="2800" dirty="0"/>
          </a:p>
        </p:txBody>
      </p:sp>
      <p:pic>
        <p:nvPicPr>
          <p:cNvPr id="5" name="Picture 2">
            <a:extLst>
              <a:ext uri="{FF2B5EF4-FFF2-40B4-BE49-F238E27FC236}">
                <a16:creationId xmlns:a16="http://schemas.microsoft.com/office/drawing/2014/main" id="{5C745270-92A0-FA62-194B-464A0106FDD1}"/>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Tree>
    <p:extLst>
      <p:ext uri="{BB962C8B-B14F-4D97-AF65-F5344CB8AC3E}">
        <p14:creationId xmlns:p14="http://schemas.microsoft.com/office/powerpoint/2010/main" val="3695984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Bestattungszeremonien „</a:t>
            </a:r>
            <a:r>
              <a:rPr lang="de-DE" sz="4000" dirty="0" err="1"/>
              <a:t>one</a:t>
            </a:r>
            <a:r>
              <a:rPr lang="de-DE" sz="4000" dirty="0"/>
              <a:t> </a:t>
            </a:r>
            <a:r>
              <a:rPr lang="de-DE" sz="4000" dirty="0" err="1"/>
              <a:t>size</a:t>
            </a:r>
            <a:r>
              <a:rPr lang="de-DE" sz="4000" dirty="0"/>
              <a:t>“?</a:t>
            </a:r>
          </a:p>
        </p:txBody>
      </p:sp>
      <p:sp>
        <p:nvSpPr>
          <p:cNvPr id="4099" name="Untertitel 2"/>
          <p:cNvSpPr>
            <a:spLocks noGrp="1"/>
          </p:cNvSpPr>
          <p:nvPr>
            <p:ph type="subTitle" idx="1"/>
          </p:nvPr>
        </p:nvSpPr>
        <p:spPr>
          <a:xfrm>
            <a:off x="557213" y="1874838"/>
            <a:ext cx="8058150" cy="3973512"/>
          </a:xfrm>
        </p:spPr>
        <p:txBody>
          <a:bodyPr>
            <a:normAutofit/>
          </a:bodyPr>
          <a:lstStyle/>
          <a:p>
            <a:pPr algn="l"/>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Die Bestattungszeremonie ist nicht für alle gleich, sie variiert:</a:t>
            </a:r>
          </a:p>
          <a:p>
            <a:pPr marL="457200" indent="-457200" algn="l">
              <a:buFont typeface="Arial" panose="020B0604020202020204" pitchFamily="34" charset="0"/>
              <a:buChar char="•"/>
            </a:pP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nach Religion</a:t>
            </a:r>
            <a:endParaRPr lang="de-DE" sz="2800" dirty="0">
              <a:solidFill>
                <a:srgbClr val="3B363F"/>
              </a:solidFill>
              <a:latin typeface="Calibri" panose="020F0502020204030204" pitchFamily="34" charset="0"/>
              <a:ea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r>
              <a:rPr lang="de-DE" sz="2800" b="0" dirty="0">
                <a:solidFill>
                  <a:srgbClr val="3B363F"/>
                </a:solidFill>
                <a:effectLst/>
                <a:latin typeface="Calibri" panose="020F0502020204030204" pitchFamily="34" charset="0"/>
                <a:ea typeface="Times New Roman" panose="02020603050405020304" pitchFamily="18" charset="0"/>
                <a:cs typeface="Times New Roman" panose="02020603050405020304" pitchFamily="18" charset="0"/>
              </a:rPr>
              <a:t>nach </a:t>
            </a: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sozialem Status </a:t>
            </a:r>
          </a:p>
          <a:p>
            <a:pPr marL="457200" indent="-457200" algn="l">
              <a:buFont typeface="Arial" panose="020B0604020202020204" pitchFamily="34" charset="0"/>
              <a:buChar char="•"/>
            </a:pPr>
            <a:r>
              <a:rPr lang="de-DE" sz="28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nach</a:t>
            </a: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 gesellschaftlichen Regeln</a:t>
            </a:r>
            <a:r>
              <a:rPr lang="de-DE" sz="2800" b="0" dirty="0">
                <a:solidFill>
                  <a:srgbClr val="3B363F"/>
                </a:solidFill>
                <a:effectLst/>
                <a:latin typeface="Calibri" panose="020F0502020204030204" pitchFamily="34" charset="0"/>
                <a:ea typeface="Times New Roman" panose="02020603050405020304" pitchFamily="18" charset="0"/>
                <a:cs typeface="Times New Roman" panose="02020603050405020304" pitchFamily="18" charset="0"/>
              </a:rPr>
              <a:t> </a:t>
            </a:r>
          </a:p>
          <a:p>
            <a:pPr algn="l"/>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Viele Kulturen verlangen Befugte (Pfarrer, Heiler, Mönche…) für den Ritus und den Eintritt ins Jenseits</a:t>
            </a:r>
            <a:r>
              <a:rPr lang="de-DE" sz="2800" b="0" dirty="0">
                <a:solidFill>
                  <a:srgbClr val="050308"/>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2800" b="1"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9E5C5A13-06ED-742A-D462-C8C1ABDC7805}"/>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312419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Bestattungsformen</a:t>
            </a:r>
          </a:p>
        </p:txBody>
      </p:sp>
      <p:sp>
        <p:nvSpPr>
          <p:cNvPr id="4099" name="Untertitel 2"/>
          <p:cNvSpPr>
            <a:spLocks noGrp="1"/>
          </p:cNvSpPr>
          <p:nvPr>
            <p:ph type="subTitle" idx="1"/>
          </p:nvPr>
        </p:nvSpPr>
        <p:spPr>
          <a:xfrm>
            <a:off x="557213" y="1874838"/>
            <a:ext cx="8058150" cy="3973512"/>
          </a:xfrm>
        </p:spPr>
        <p:txBody>
          <a:bodyPr>
            <a:normAutofit fontScale="92500"/>
          </a:bodyPr>
          <a:lstStyle/>
          <a:p>
            <a:pPr marL="457200" indent="-457200" algn="l">
              <a:buFont typeface="Arial" panose="020B0604020202020204" pitchFamily="34" charset="0"/>
              <a:buChar char="•"/>
            </a:pPr>
            <a:r>
              <a:rPr lang="de-DE" dirty="0">
                <a:solidFill>
                  <a:schemeClr val="tx1"/>
                </a:solidFill>
              </a:rPr>
              <a:t>Beerdigung: sitzend, liegend, hockend, Embryonalhaltung, ausgerichtet/zugewandt</a:t>
            </a:r>
          </a:p>
          <a:p>
            <a:pPr marL="457200" indent="-457200" algn="l">
              <a:buFont typeface="Arial" panose="020B0604020202020204" pitchFamily="34" charset="0"/>
              <a:buChar char="•"/>
            </a:pPr>
            <a:r>
              <a:rPr lang="de-DE" dirty="0">
                <a:solidFill>
                  <a:schemeClr val="tx1"/>
                </a:solidFill>
              </a:rPr>
              <a:t>Konservierung: Mumifizierung, Einbalsamieren, Räuchern, Dörren, Säuern, versiegeln</a:t>
            </a:r>
          </a:p>
          <a:p>
            <a:pPr marL="457200" indent="-457200" algn="l">
              <a:buFont typeface="Arial" panose="020B0604020202020204" pitchFamily="34" charset="0"/>
              <a:buChar char="•"/>
            </a:pPr>
            <a:r>
              <a:rPr lang="de-DE" dirty="0">
                <a:solidFill>
                  <a:schemeClr val="tx1"/>
                </a:solidFill>
              </a:rPr>
              <a:t>Feuerbestattung</a:t>
            </a:r>
          </a:p>
          <a:p>
            <a:pPr marL="457200" indent="-457200" algn="l">
              <a:buFont typeface="Arial" panose="020B0604020202020204" pitchFamily="34" charset="0"/>
              <a:buChar char="•"/>
            </a:pPr>
            <a:r>
              <a:rPr lang="de-DE" dirty="0">
                <a:solidFill>
                  <a:schemeClr val="tx1"/>
                </a:solidFill>
              </a:rPr>
              <a:t>Vernichtung (Himmelsbestattung)</a:t>
            </a:r>
          </a:p>
          <a:p>
            <a:pPr marL="457200" indent="-457200" algn="l">
              <a:buFont typeface="Arial" panose="020B0604020202020204" pitchFamily="34" charset="0"/>
              <a:buChar char="•"/>
            </a:pPr>
            <a:r>
              <a:rPr lang="de-DE" dirty="0">
                <a:solidFill>
                  <a:schemeClr val="tx1"/>
                </a:solidFill>
              </a:rPr>
              <a:t>Seebestattung</a:t>
            </a: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A2A3BF6D-DB1A-7B7E-0F58-2386A29F6539}"/>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716534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a:t>Der Trauerzug</a:t>
            </a:r>
            <a:endParaRPr lang="de-DE" sz="4000" dirty="0"/>
          </a:p>
        </p:txBody>
      </p:sp>
      <p:sp>
        <p:nvSpPr>
          <p:cNvPr id="4099" name="Untertitel 2"/>
          <p:cNvSpPr>
            <a:spLocks noGrp="1"/>
          </p:cNvSpPr>
          <p:nvPr>
            <p:ph type="subTitle" idx="1"/>
          </p:nvPr>
        </p:nvSpPr>
        <p:spPr>
          <a:xfrm>
            <a:off x="557213" y="1874838"/>
            <a:ext cx="8058150" cy="3973512"/>
          </a:xfrm>
        </p:spPr>
        <p:txBody>
          <a:bodyPr>
            <a:normAutofit/>
          </a:bodyPr>
          <a:lstStyle/>
          <a:p>
            <a:pPr algn="l"/>
            <a:r>
              <a:rPr lang="de-DE" dirty="0">
                <a:solidFill>
                  <a:schemeClr val="tx1"/>
                </a:solidFill>
              </a:rPr>
              <a:t>= Kondukt</a:t>
            </a:r>
          </a:p>
          <a:p>
            <a:pPr algn="l"/>
            <a:r>
              <a:rPr lang="de-DE" dirty="0">
                <a:solidFill>
                  <a:schemeClr val="tx1"/>
                </a:solidFill>
              </a:rPr>
              <a:t>Die Tradition reicht bis ins Altertum zurück.</a:t>
            </a:r>
          </a:p>
          <a:p>
            <a:pPr algn="l"/>
            <a:r>
              <a:rPr lang="de-DE" dirty="0">
                <a:solidFill>
                  <a:schemeClr val="tx1"/>
                </a:solidFill>
              </a:rPr>
              <a:t>Es gibt verschiedene Formen: </a:t>
            </a:r>
          </a:p>
          <a:p>
            <a:pPr algn="l"/>
            <a:r>
              <a:rPr lang="de-DE" dirty="0">
                <a:solidFill>
                  <a:schemeClr val="tx1"/>
                </a:solidFill>
              </a:rPr>
              <a:t>Den akademischen Trauerzug</a:t>
            </a:r>
          </a:p>
          <a:p>
            <a:pPr algn="l"/>
            <a:r>
              <a:rPr lang="de-DE" dirty="0">
                <a:solidFill>
                  <a:schemeClr val="tx1"/>
                </a:solidFill>
              </a:rPr>
              <a:t>Den religiösen Trauerzug</a:t>
            </a:r>
          </a:p>
          <a:p>
            <a:pPr algn="l"/>
            <a:r>
              <a:rPr lang="de-DE" dirty="0">
                <a:solidFill>
                  <a:schemeClr val="tx1"/>
                </a:solidFill>
              </a:rPr>
              <a:t>Er ist auch ein wichtiges soziales Zeichen.</a:t>
            </a: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8ADBE6DF-04AF-593A-BC73-AC3EC20A9632}"/>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2187998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D7DFC-614F-CD24-E2F9-CAA481B48A5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BE5E04AF-4E33-1B2B-F50A-517201CD8FF7}"/>
              </a:ext>
            </a:extLst>
          </p:cNvPr>
          <p:cNvSpPr>
            <a:spLocks noGrp="1"/>
          </p:cNvSpPr>
          <p:nvPr>
            <p:ph type="ctrTitle"/>
          </p:nvPr>
        </p:nvSpPr>
        <p:spPr>
          <a:xfrm>
            <a:off x="428625" y="647700"/>
            <a:ext cx="7958138" cy="1227138"/>
          </a:xfrm>
        </p:spPr>
        <p:txBody>
          <a:bodyPr>
            <a:normAutofit/>
          </a:bodyPr>
          <a:lstStyle/>
          <a:p>
            <a:pPr eaLnBrk="1" hangingPunct="1"/>
            <a:r>
              <a:rPr lang="de-DE" sz="4000" dirty="0"/>
              <a:t>Rituelle Fristen nach der Bestattung</a:t>
            </a:r>
          </a:p>
        </p:txBody>
      </p:sp>
      <p:sp>
        <p:nvSpPr>
          <p:cNvPr id="4099" name="Untertitel 2">
            <a:extLst>
              <a:ext uri="{FF2B5EF4-FFF2-40B4-BE49-F238E27FC236}">
                <a16:creationId xmlns:a16="http://schemas.microsoft.com/office/drawing/2014/main" id="{944D9008-9498-7B1D-453F-5A4A110E7100}"/>
              </a:ext>
            </a:extLst>
          </p:cNvPr>
          <p:cNvSpPr>
            <a:spLocks noGrp="1"/>
          </p:cNvSpPr>
          <p:nvPr>
            <p:ph type="subTitle" idx="1"/>
          </p:nvPr>
        </p:nvSpPr>
        <p:spPr>
          <a:xfrm>
            <a:off x="557213" y="1874838"/>
            <a:ext cx="8058150" cy="3973512"/>
          </a:xfrm>
        </p:spPr>
        <p:txBody>
          <a:bodyPr>
            <a:normAutofit lnSpcReduction="10000"/>
          </a:bodyPr>
          <a:lstStyle/>
          <a:p>
            <a:pPr marL="457200" indent="-457200" algn="l">
              <a:buFont typeface="Arial" panose="020B0604020202020204" pitchFamily="34" charset="0"/>
              <a:buChar char="•"/>
            </a:pPr>
            <a:r>
              <a:rPr lang="de-DE" dirty="0">
                <a:solidFill>
                  <a:schemeClr val="tx1"/>
                </a:solidFill>
              </a:rPr>
              <a:t>Drei Tage</a:t>
            </a:r>
          </a:p>
          <a:p>
            <a:pPr marL="457200" indent="-457200" algn="l">
              <a:buFont typeface="Arial" panose="020B0604020202020204" pitchFamily="34" charset="0"/>
              <a:buChar char="•"/>
            </a:pPr>
            <a:r>
              <a:rPr lang="de-DE" dirty="0">
                <a:solidFill>
                  <a:schemeClr val="tx1"/>
                </a:solidFill>
              </a:rPr>
              <a:t>Sieben Tage</a:t>
            </a:r>
          </a:p>
          <a:p>
            <a:pPr marL="457200" indent="-457200" algn="l">
              <a:buFont typeface="Arial" panose="020B0604020202020204" pitchFamily="34" charset="0"/>
              <a:buChar char="•"/>
            </a:pPr>
            <a:r>
              <a:rPr lang="de-DE" dirty="0" err="1">
                <a:solidFill>
                  <a:schemeClr val="tx1"/>
                </a:solidFill>
              </a:rPr>
              <a:t>Dreissig</a:t>
            </a:r>
            <a:r>
              <a:rPr lang="de-DE" dirty="0">
                <a:solidFill>
                  <a:schemeClr val="tx1"/>
                </a:solidFill>
              </a:rPr>
              <a:t> Tage</a:t>
            </a:r>
          </a:p>
          <a:p>
            <a:pPr marL="457200" indent="-457200" algn="l">
              <a:buFont typeface="Arial" panose="020B0604020202020204" pitchFamily="34" charset="0"/>
              <a:buChar char="•"/>
            </a:pPr>
            <a:r>
              <a:rPr lang="de-DE" dirty="0">
                <a:solidFill>
                  <a:schemeClr val="tx1"/>
                </a:solidFill>
              </a:rPr>
              <a:t>Vierzig Tage</a:t>
            </a:r>
          </a:p>
          <a:p>
            <a:pPr marL="457200" indent="-457200" algn="l">
              <a:buFont typeface="Arial" panose="020B0604020202020204" pitchFamily="34" charset="0"/>
              <a:buChar char="•"/>
            </a:pPr>
            <a:r>
              <a:rPr lang="de-DE" dirty="0">
                <a:solidFill>
                  <a:schemeClr val="tx1"/>
                </a:solidFill>
              </a:rPr>
              <a:t>Sechs Wochen</a:t>
            </a:r>
          </a:p>
          <a:p>
            <a:pPr marL="457200" indent="-457200" algn="l">
              <a:buFont typeface="Arial" panose="020B0604020202020204" pitchFamily="34" charset="0"/>
              <a:buChar char="•"/>
            </a:pPr>
            <a:r>
              <a:rPr lang="de-DE" dirty="0">
                <a:solidFill>
                  <a:schemeClr val="tx1"/>
                </a:solidFill>
              </a:rPr>
              <a:t>Jahrestag</a:t>
            </a:r>
          </a:p>
          <a:p>
            <a:pPr marL="457200" indent="-457200" algn="l">
              <a:buFont typeface="Arial" panose="020B0604020202020204" pitchFamily="34" charset="0"/>
              <a:buChar char="•"/>
            </a:pPr>
            <a:r>
              <a:rPr lang="de-DE" dirty="0">
                <a:solidFill>
                  <a:schemeClr val="tx1"/>
                </a:solidFill>
              </a:rPr>
              <a:t>Allerseelen/Allerheiligen…</a:t>
            </a:r>
          </a:p>
        </p:txBody>
      </p:sp>
      <p:pic>
        <p:nvPicPr>
          <p:cNvPr id="5" name="Picture 2">
            <a:extLst>
              <a:ext uri="{FF2B5EF4-FFF2-40B4-BE49-F238E27FC236}">
                <a16:creationId xmlns:a16="http://schemas.microsoft.com/office/drawing/2014/main" id="{2E8E2D97-E4B0-CCCE-BF53-E66DF721ED58}"/>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8B4E1D85-AF14-8CAA-BA9C-3F5575104A91}"/>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2498636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B778C-5DD3-5394-6E5D-5333DAB6F07D}"/>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C205A25B-E66D-DEE4-A453-3B270E65637C}"/>
              </a:ext>
            </a:extLst>
          </p:cNvPr>
          <p:cNvSpPr>
            <a:spLocks noGrp="1"/>
          </p:cNvSpPr>
          <p:nvPr>
            <p:ph type="ctrTitle"/>
          </p:nvPr>
        </p:nvSpPr>
        <p:spPr>
          <a:xfrm>
            <a:off x="428625" y="647700"/>
            <a:ext cx="7958138" cy="763048"/>
          </a:xfrm>
        </p:spPr>
        <p:txBody>
          <a:bodyPr>
            <a:normAutofit/>
          </a:bodyPr>
          <a:lstStyle/>
          <a:p>
            <a:pPr eaLnBrk="1" hangingPunct="1"/>
            <a:r>
              <a:rPr lang="de-DE" sz="4000" dirty="0"/>
              <a:t>Religionsgruppen in der BRD:</a:t>
            </a:r>
          </a:p>
        </p:txBody>
      </p:sp>
      <p:sp>
        <p:nvSpPr>
          <p:cNvPr id="4099" name="Untertitel 2">
            <a:extLst>
              <a:ext uri="{FF2B5EF4-FFF2-40B4-BE49-F238E27FC236}">
                <a16:creationId xmlns:a16="http://schemas.microsoft.com/office/drawing/2014/main" id="{D75612C6-7920-FD25-3671-F7DC97143E96}"/>
              </a:ext>
            </a:extLst>
          </p:cNvPr>
          <p:cNvSpPr>
            <a:spLocks noGrp="1"/>
          </p:cNvSpPr>
          <p:nvPr>
            <p:ph type="subTitle" idx="1"/>
          </p:nvPr>
        </p:nvSpPr>
        <p:spPr>
          <a:xfrm>
            <a:off x="557213" y="1874838"/>
            <a:ext cx="8058150" cy="3973512"/>
          </a:xfrm>
        </p:spPr>
        <p:txBody>
          <a:bodyPr>
            <a:normAutofit/>
          </a:bodyPr>
          <a:lstStyle/>
          <a:p>
            <a:pPr algn="l"/>
            <a:endParaRPr lang="de-DE" dirty="0">
              <a:solidFill>
                <a:schemeClr val="tx1"/>
              </a:solidFill>
            </a:endParaRPr>
          </a:p>
        </p:txBody>
      </p:sp>
      <p:pic>
        <p:nvPicPr>
          <p:cNvPr id="5" name="Picture 2">
            <a:extLst>
              <a:ext uri="{FF2B5EF4-FFF2-40B4-BE49-F238E27FC236}">
                <a16:creationId xmlns:a16="http://schemas.microsoft.com/office/drawing/2014/main" id="{697025F8-B87B-2F27-C3EB-A22FEE061C79}"/>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7CE47C42-DC86-1F67-29DE-DE3FDB9B2E03}"/>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graphicFrame>
        <p:nvGraphicFramePr>
          <p:cNvPr id="4" name="Tabelle 3">
            <a:extLst>
              <a:ext uri="{FF2B5EF4-FFF2-40B4-BE49-F238E27FC236}">
                <a16:creationId xmlns:a16="http://schemas.microsoft.com/office/drawing/2014/main" id="{BB651202-2AD0-60D4-486D-F1378AB275D4}"/>
              </a:ext>
            </a:extLst>
          </p:cNvPr>
          <p:cNvGraphicFramePr>
            <a:graphicFrameLocks noGrp="1"/>
          </p:cNvGraphicFramePr>
          <p:nvPr>
            <p:extLst>
              <p:ext uri="{D42A27DB-BD31-4B8C-83A1-F6EECF244321}">
                <p14:modId xmlns:p14="http://schemas.microsoft.com/office/powerpoint/2010/main" val="4165880102"/>
              </p:ext>
            </p:extLst>
          </p:nvPr>
        </p:nvGraphicFramePr>
        <p:xfrm>
          <a:off x="1259632" y="1410748"/>
          <a:ext cx="6048672" cy="4799561"/>
        </p:xfrm>
        <a:graphic>
          <a:graphicData uri="http://schemas.openxmlformats.org/drawingml/2006/table">
            <a:tbl>
              <a:tblPr firstRow="1" firstCol="1" bandRow="1">
                <a:tableStyleId>{5C22544A-7EE6-4342-B048-85BDC9FD1C3A}</a:tableStyleId>
              </a:tblPr>
              <a:tblGrid>
                <a:gridCol w="1542433">
                  <a:extLst>
                    <a:ext uri="{9D8B030D-6E8A-4147-A177-3AD203B41FA5}">
                      <a16:colId xmlns:a16="http://schemas.microsoft.com/office/drawing/2014/main" val="2725857512"/>
                    </a:ext>
                  </a:extLst>
                </a:gridCol>
                <a:gridCol w="4506239">
                  <a:extLst>
                    <a:ext uri="{9D8B030D-6E8A-4147-A177-3AD203B41FA5}">
                      <a16:colId xmlns:a16="http://schemas.microsoft.com/office/drawing/2014/main" val="1156684984"/>
                    </a:ext>
                  </a:extLst>
                </a:gridCol>
              </a:tblGrid>
              <a:tr h="303290">
                <a:tc>
                  <a:txBody>
                    <a:bodyPr/>
                    <a:lstStyle/>
                    <a:p>
                      <a:pPr>
                        <a:lnSpc>
                          <a:spcPct val="107000"/>
                        </a:lnSpc>
                        <a:spcAft>
                          <a:spcPts val="800"/>
                        </a:spcAft>
                        <a:buNone/>
                      </a:pPr>
                      <a:r>
                        <a:rPr lang="de-DE" sz="1100" kern="100">
                          <a:effectLst/>
                        </a:rPr>
                        <a:t>Religiöse Gruppe</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Anteil an der Bevölkerung</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56090993"/>
                  </a:ext>
                </a:extLst>
              </a:tr>
              <a:tr h="588887">
                <a:tc>
                  <a:txBody>
                    <a:bodyPr/>
                    <a:lstStyle/>
                    <a:p>
                      <a:pPr>
                        <a:lnSpc>
                          <a:spcPct val="107000"/>
                        </a:lnSpc>
                        <a:spcAft>
                          <a:spcPts val="800"/>
                        </a:spcAft>
                        <a:buNone/>
                      </a:pPr>
                      <a:r>
                        <a:rPr lang="de-DE" sz="1100" kern="100">
                          <a:effectLst/>
                        </a:rPr>
                        <a:t>Römisch-katholisch</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25–26 %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91727472"/>
                  </a:ext>
                </a:extLst>
              </a:tr>
              <a:tr h="303290">
                <a:tc>
                  <a:txBody>
                    <a:bodyPr/>
                    <a:lstStyle/>
                    <a:p>
                      <a:pPr>
                        <a:lnSpc>
                          <a:spcPct val="107000"/>
                        </a:lnSpc>
                        <a:spcAft>
                          <a:spcPts val="800"/>
                        </a:spcAft>
                        <a:buNone/>
                      </a:pPr>
                      <a:r>
                        <a:rPr lang="de-DE" sz="1100" kern="100">
                          <a:effectLst/>
                        </a:rPr>
                        <a:t>Evangelisch (EKD)</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23–24 %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78956161"/>
                  </a:ext>
                </a:extLst>
              </a:tr>
              <a:tr h="303290">
                <a:tc>
                  <a:txBody>
                    <a:bodyPr/>
                    <a:lstStyle/>
                    <a:p>
                      <a:pPr>
                        <a:lnSpc>
                          <a:spcPct val="107000"/>
                        </a:lnSpc>
                        <a:spcAft>
                          <a:spcPts val="800"/>
                        </a:spcAft>
                        <a:buNone/>
                      </a:pPr>
                      <a:r>
                        <a:rPr lang="de-DE" sz="1100" kern="100">
                          <a:effectLst/>
                        </a:rPr>
                        <a:t>Islam</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6–7 %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84635979"/>
                  </a:ext>
                </a:extLst>
              </a:tr>
              <a:tr h="588887">
                <a:tc>
                  <a:txBody>
                    <a:bodyPr/>
                    <a:lstStyle/>
                    <a:p>
                      <a:pPr>
                        <a:lnSpc>
                          <a:spcPct val="107000"/>
                        </a:lnSpc>
                        <a:spcAft>
                          <a:spcPts val="800"/>
                        </a:spcAft>
                        <a:buNone/>
                      </a:pPr>
                      <a:r>
                        <a:rPr lang="de-DE" sz="1100" kern="100">
                          <a:effectLst/>
                        </a:rPr>
                        <a:t>Konfessionslos / Atheisten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38–40 %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18247305"/>
                  </a:ext>
                </a:extLst>
              </a:tr>
              <a:tr h="303290">
                <a:tc>
                  <a:txBody>
                    <a:bodyPr/>
                    <a:lstStyle/>
                    <a:p>
                      <a:pPr>
                        <a:lnSpc>
                          <a:spcPct val="107000"/>
                        </a:lnSpc>
                        <a:spcAft>
                          <a:spcPts val="800"/>
                        </a:spcAft>
                        <a:buNone/>
                      </a:pPr>
                      <a:r>
                        <a:rPr lang="de-DE" sz="1100" kern="100">
                          <a:effectLst/>
                        </a:rPr>
                        <a:t>Orthodoxe Kirchen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2–3 %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24832744"/>
                  </a:ext>
                </a:extLst>
              </a:tr>
              <a:tr h="588887">
                <a:tc>
                  <a:txBody>
                    <a:bodyPr/>
                    <a:lstStyle/>
                    <a:p>
                      <a:pPr>
                        <a:lnSpc>
                          <a:spcPct val="107000"/>
                        </a:lnSpc>
                        <a:spcAft>
                          <a:spcPts val="800"/>
                        </a:spcAft>
                        <a:buNone/>
                      </a:pPr>
                      <a:r>
                        <a:rPr lang="de-DE" sz="1100" kern="100">
                          <a:effectLst/>
                        </a:rPr>
                        <a:t>Evangelische Freikirchen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1 %–1,5 %</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65112332"/>
                  </a:ext>
                </a:extLst>
              </a:tr>
              <a:tr h="303290">
                <a:tc>
                  <a:txBody>
                    <a:bodyPr/>
                    <a:lstStyle/>
                    <a:p>
                      <a:pPr>
                        <a:lnSpc>
                          <a:spcPct val="107000"/>
                        </a:lnSpc>
                        <a:spcAft>
                          <a:spcPts val="800"/>
                        </a:spcAft>
                        <a:buNone/>
                      </a:pPr>
                      <a:r>
                        <a:rPr lang="de-DE" sz="1100" kern="100">
                          <a:effectLst/>
                        </a:rPr>
                        <a:t>Judentum</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100.000–120.000 Personen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62855587"/>
                  </a:ext>
                </a:extLst>
              </a:tr>
              <a:tr h="303290">
                <a:tc>
                  <a:txBody>
                    <a:bodyPr/>
                    <a:lstStyle/>
                    <a:p>
                      <a:pPr>
                        <a:lnSpc>
                          <a:spcPct val="107000"/>
                        </a:lnSpc>
                        <a:spcAft>
                          <a:spcPts val="800"/>
                        </a:spcAft>
                        <a:buNone/>
                      </a:pPr>
                      <a:r>
                        <a:rPr lang="de-DE" sz="1100" kern="100">
                          <a:effectLst/>
                        </a:rPr>
                        <a:t>Buddhismus</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270.000–300.000 Personen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17637704"/>
                  </a:ext>
                </a:extLst>
              </a:tr>
              <a:tr h="303290">
                <a:tc>
                  <a:txBody>
                    <a:bodyPr/>
                    <a:lstStyle/>
                    <a:p>
                      <a:pPr>
                        <a:lnSpc>
                          <a:spcPct val="107000"/>
                        </a:lnSpc>
                        <a:spcAft>
                          <a:spcPts val="800"/>
                        </a:spcAft>
                        <a:buNone/>
                      </a:pPr>
                      <a:r>
                        <a:rPr lang="de-DE" sz="1100" kern="100">
                          <a:effectLst/>
                        </a:rPr>
                        <a:t>Hinduismus</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100.000–120.000 Personen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25926668"/>
                  </a:ext>
                </a:extLst>
              </a:tr>
              <a:tr h="303290">
                <a:tc>
                  <a:txBody>
                    <a:bodyPr/>
                    <a:lstStyle/>
                    <a:p>
                      <a:pPr>
                        <a:lnSpc>
                          <a:spcPct val="107000"/>
                        </a:lnSpc>
                        <a:spcAft>
                          <a:spcPts val="800"/>
                        </a:spcAft>
                        <a:buNone/>
                      </a:pPr>
                      <a:r>
                        <a:rPr lang="de-DE" sz="1100" kern="100">
                          <a:effectLst/>
                        </a:rPr>
                        <a:t>Zeugen Jehovas</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170.000 Personen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45834284"/>
                  </a:ext>
                </a:extLst>
              </a:tr>
              <a:tr h="303290">
                <a:tc>
                  <a:txBody>
                    <a:bodyPr/>
                    <a:lstStyle/>
                    <a:p>
                      <a:pPr>
                        <a:lnSpc>
                          <a:spcPct val="107000"/>
                        </a:lnSpc>
                        <a:spcAft>
                          <a:spcPts val="800"/>
                        </a:spcAft>
                        <a:buNone/>
                      </a:pPr>
                      <a:r>
                        <a:rPr lang="de-DE" sz="1100" kern="100">
                          <a:effectLst/>
                        </a:rPr>
                        <a:t>Jesiden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a:effectLst/>
                        </a:rPr>
                        <a:t>ca. 100.000 Personen</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44612655"/>
                  </a:ext>
                </a:extLst>
              </a:tr>
              <a:tr h="303290">
                <a:tc>
                  <a:txBody>
                    <a:bodyPr/>
                    <a:lstStyle/>
                    <a:p>
                      <a:pPr>
                        <a:lnSpc>
                          <a:spcPct val="107000"/>
                        </a:lnSpc>
                        <a:spcAft>
                          <a:spcPts val="800"/>
                        </a:spcAft>
                        <a:buNone/>
                      </a:pPr>
                      <a:r>
                        <a:rPr lang="de-DE" sz="1100" kern="100">
                          <a:effectLst/>
                        </a:rPr>
                        <a:t>Baha’i</a:t>
                      </a:r>
                      <a:endParaRPr lang="de-DE"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de-DE" sz="1100" kern="100" dirty="0">
                          <a:effectLst/>
                        </a:rPr>
                        <a:t>ca. 5.000–10.000 Personen</a:t>
                      </a:r>
                      <a:endParaRPr lang="de-DE"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89210321"/>
                  </a:ext>
                </a:extLst>
              </a:tr>
            </a:tbl>
          </a:graphicData>
        </a:graphic>
      </p:graphicFrame>
    </p:spTree>
    <p:extLst>
      <p:ext uri="{BB962C8B-B14F-4D97-AF65-F5344CB8AC3E}">
        <p14:creationId xmlns:p14="http://schemas.microsoft.com/office/powerpoint/2010/main" val="2044744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FE066-2CCB-834A-C06D-93492EC9551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C0252819-764E-B752-9400-6DC2EAF8734F}"/>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Christentum</a:t>
            </a:r>
          </a:p>
        </p:txBody>
      </p:sp>
      <p:pic>
        <p:nvPicPr>
          <p:cNvPr id="5" name="Picture 2">
            <a:extLst>
              <a:ext uri="{FF2B5EF4-FFF2-40B4-BE49-F238E27FC236}">
                <a16:creationId xmlns:a16="http://schemas.microsoft.com/office/drawing/2014/main" id="{F670D8BB-E487-D61C-F1C9-433CD74BCD28}"/>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CF5155AA-A8B7-1FDF-E5CC-93287754247F}"/>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4" name="Rectangle 2">
            <a:extLst>
              <a:ext uri="{FF2B5EF4-FFF2-40B4-BE49-F238E27FC236}">
                <a16:creationId xmlns:a16="http://schemas.microsoft.com/office/drawing/2014/main" id="{C1CB7426-2FDC-5528-0FFD-9C49FF12FDB0}"/>
              </a:ext>
            </a:extLst>
          </p:cNvPr>
          <p:cNvSpPr>
            <a:spLocks noGrp="1" noChangeArrowheads="1"/>
          </p:cNvSpPr>
          <p:nvPr>
            <p:ph type="subTitle" idx="1"/>
          </p:nvPr>
        </p:nvSpPr>
        <p:spPr bwMode="auto">
          <a:xfrm>
            <a:off x="557213" y="1876437"/>
            <a:ext cx="804723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8288" marR="0" lvl="0" indent="-268288"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Glaube an Auferstehung und </a:t>
            </a:r>
            <a:br>
              <a:rPr kumimoji="0" lang="de-DE" altLang="de-DE" sz="2800" b="0" i="0" u="none" strike="noStrike" cap="none" normalizeH="0" baseline="0" dirty="0">
                <a:ln>
                  <a:noFill/>
                </a:ln>
                <a:solidFill>
                  <a:schemeClr val="tx1"/>
                </a:solidFill>
                <a:effectLst/>
                <a:latin typeface="Arial" panose="020B0604020202020204" pitchFamily="34" charset="0"/>
              </a:rPr>
            </a:br>
            <a:r>
              <a:rPr kumimoji="0" lang="de-DE" altLang="de-DE" sz="2800" b="0" i="0" u="none" strike="noStrike" cap="none" normalizeH="0" baseline="0" dirty="0">
                <a:ln>
                  <a:noFill/>
                </a:ln>
                <a:solidFill>
                  <a:schemeClr val="tx1"/>
                </a:solidFill>
                <a:effectLst/>
                <a:latin typeface="Arial" panose="020B0604020202020204" pitchFamily="34" charset="0"/>
              </a:rPr>
              <a:t>ewiges Leben bei Gott.</a:t>
            </a:r>
          </a:p>
          <a:p>
            <a:pPr marL="268288" marR="0" lvl="0" indent="-268288"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Rituale: Krankensalbung, Beichte, </a:t>
            </a:r>
            <a:br>
              <a:rPr kumimoji="0" lang="de-DE" altLang="de-DE" sz="2800" b="0" i="0" u="none" strike="noStrike" cap="none" normalizeH="0" baseline="0" dirty="0">
                <a:ln>
                  <a:noFill/>
                </a:ln>
                <a:solidFill>
                  <a:schemeClr val="tx1"/>
                </a:solidFill>
                <a:effectLst/>
                <a:latin typeface="Arial" panose="020B0604020202020204" pitchFamily="34" charset="0"/>
              </a:rPr>
            </a:br>
            <a:r>
              <a:rPr kumimoji="0" lang="de-DE" altLang="de-DE" sz="2800" b="0" i="0" u="none" strike="noStrike" cap="none" normalizeH="0" baseline="0" dirty="0">
                <a:ln>
                  <a:noFill/>
                </a:ln>
                <a:solidFill>
                  <a:schemeClr val="tx1"/>
                </a:solidFill>
                <a:effectLst/>
                <a:latin typeface="Arial" panose="020B0604020202020204" pitchFamily="34" charset="0"/>
              </a:rPr>
              <a:t>Abendmahl, Trauergottesdienste, </a:t>
            </a:r>
            <a:br>
              <a:rPr kumimoji="0" lang="de-DE" altLang="de-DE" sz="2800" b="0" i="0" u="none" strike="noStrike" cap="none" normalizeH="0" baseline="0" dirty="0">
                <a:ln>
                  <a:noFill/>
                </a:ln>
                <a:solidFill>
                  <a:schemeClr val="tx1"/>
                </a:solidFill>
                <a:effectLst/>
                <a:latin typeface="Arial" panose="020B0604020202020204" pitchFamily="34" charset="0"/>
              </a:rPr>
            </a:br>
            <a:r>
              <a:rPr kumimoji="0" lang="de-DE" altLang="de-DE" sz="2800" b="0" i="0" u="none" strike="noStrike" cap="none" normalizeH="0" baseline="0" dirty="0">
                <a:ln>
                  <a:noFill/>
                </a:ln>
                <a:solidFill>
                  <a:schemeClr val="tx1"/>
                </a:solidFill>
                <a:effectLst/>
                <a:latin typeface="Arial" panose="020B0604020202020204" pitchFamily="34" charset="0"/>
              </a:rPr>
              <a:t>Begräbnisse mit liturgischer Struktur und </a:t>
            </a:r>
            <a:br>
              <a:rPr kumimoji="0" lang="de-DE" altLang="de-DE" sz="2800" b="0" i="0" u="none" strike="noStrike" cap="none" normalizeH="0" baseline="0" dirty="0">
                <a:ln>
                  <a:noFill/>
                </a:ln>
                <a:solidFill>
                  <a:schemeClr val="tx1"/>
                </a:solidFill>
                <a:effectLst/>
                <a:latin typeface="Arial" panose="020B0604020202020204" pitchFamily="34" charset="0"/>
              </a:rPr>
            </a:br>
            <a:r>
              <a:rPr kumimoji="0" lang="de-DE" altLang="de-DE" sz="2800" b="0" i="0" u="none" strike="noStrike" cap="none" normalizeH="0" baseline="0" dirty="0">
                <a:ln>
                  <a:noFill/>
                </a:ln>
                <a:solidFill>
                  <a:schemeClr val="tx1"/>
                </a:solidFill>
                <a:effectLst/>
                <a:latin typeface="Arial" panose="020B0604020202020204" pitchFamily="34" charset="0"/>
              </a:rPr>
              <a:t>Symbolen (z. B. Kreuz, Kerzen, Segenshandlungen).</a:t>
            </a:r>
          </a:p>
          <a:p>
            <a:pPr marL="268288" marR="0" lvl="0" indent="-268288"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Unterschiede in der Feuerbestattung, </a:t>
            </a:r>
            <a:br>
              <a:rPr kumimoji="0" lang="de-DE" altLang="de-DE" sz="2800" b="0" i="0" u="none" strike="noStrike" cap="none" normalizeH="0" baseline="0" dirty="0">
                <a:ln>
                  <a:noFill/>
                </a:ln>
                <a:solidFill>
                  <a:schemeClr val="tx1"/>
                </a:solidFill>
                <a:effectLst/>
                <a:latin typeface="Arial" panose="020B0604020202020204" pitchFamily="34" charset="0"/>
              </a:rPr>
            </a:br>
            <a:r>
              <a:rPr kumimoji="0" lang="de-DE" altLang="de-DE" sz="2800" b="0" i="0" u="none" strike="noStrike" cap="none" normalizeH="0" baseline="0" dirty="0">
                <a:ln>
                  <a:noFill/>
                </a:ln>
                <a:solidFill>
                  <a:schemeClr val="tx1"/>
                </a:solidFill>
                <a:effectLst/>
                <a:latin typeface="Arial" panose="020B0604020202020204" pitchFamily="34" charset="0"/>
              </a:rPr>
              <a:t>Sakramenten und Liturgie.</a:t>
            </a:r>
          </a:p>
        </p:txBody>
      </p:sp>
    </p:spTree>
    <p:extLst>
      <p:ext uri="{BB962C8B-B14F-4D97-AF65-F5344CB8AC3E}">
        <p14:creationId xmlns:p14="http://schemas.microsoft.com/office/powerpoint/2010/main" val="249114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A8D00-37EC-E163-AAA2-BE8BBA1708F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AD1903FA-D748-CA5D-965A-FA41836EB45F}"/>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a:t>Judentum</a:t>
            </a:r>
          </a:p>
        </p:txBody>
      </p:sp>
      <p:pic>
        <p:nvPicPr>
          <p:cNvPr id="5" name="Picture 2">
            <a:extLst>
              <a:ext uri="{FF2B5EF4-FFF2-40B4-BE49-F238E27FC236}">
                <a16:creationId xmlns:a16="http://schemas.microsoft.com/office/drawing/2014/main" id="{4A5925E6-5834-5825-A7E4-062B1711FCED}"/>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0B889E65-3691-F3E6-208F-CECA98220F5D}"/>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042489F8-1E2A-CF88-C062-34F33C0640CD}"/>
              </a:ext>
            </a:extLst>
          </p:cNvPr>
          <p:cNvSpPr>
            <a:spLocks noGrp="1" noChangeArrowheads="1"/>
          </p:cNvSpPr>
          <p:nvPr>
            <p:ph type="subTitle" idx="1"/>
          </p:nvPr>
        </p:nvSpPr>
        <p:spPr bwMode="auto">
          <a:xfrm>
            <a:off x="557213" y="2307323"/>
            <a:ext cx="804723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Strenge Rituale, vor allem im orthodoxen Judentum.</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Erdbestattung bevorzugt.</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Waschung und Einkleidung durch Beerdigungsbruderschaft „</a:t>
            </a:r>
            <a:r>
              <a:rPr kumimoji="0" lang="de-DE" altLang="de-DE" sz="2800" b="0" i="0" u="none" strike="noStrike" cap="none" normalizeH="0" baseline="0" dirty="0" err="1">
                <a:ln>
                  <a:noFill/>
                </a:ln>
                <a:solidFill>
                  <a:schemeClr val="tx1"/>
                </a:solidFill>
                <a:effectLst/>
                <a:latin typeface="Arial" panose="020B0604020202020204" pitchFamily="34" charset="0"/>
              </a:rPr>
              <a:t>Chewra</a:t>
            </a:r>
            <a:r>
              <a:rPr kumimoji="0" lang="de-DE" altLang="de-DE" sz="2800" b="0" i="0" u="none" strike="noStrike" cap="none" normalizeH="0" baseline="0" dirty="0">
                <a:ln>
                  <a:noFill/>
                </a:ln>
                <a:solidFill>
                  <a:schemeClr val="tx1"/>
                </a:solidFill>
                <a:effectLst/>
                <a:latin typeface="Arial" panose="020B0604020202020204" pitchFamily="34" charset="0"/>
              </a:rPr>
              <a:t> </a:t>
            </a:r>
            <a:r>
              <a:rPr kumimoji="0" lang="de-DE" altLang="de-DE" sz="2800" b="0" i="0" u="none" strike="noStrike" cap="none" normalizeH="0" baseline="0" dirty="0" err="1">
                <a:ln>
                  <a:noFill/>
                </a:ln>
                <a:solidFill>
                  <a:schemeClr val="tx1"/>
                </a:solidFill>
                <a:effectLst/>
                <a:latin typeface="Arial" panose="020B0604020202020204" pitchFamily="34" charset="0"/>
              </a:rPr>
              <a:t>Kaddischa</a:t>
            </a:r>
            <a:r>
              <a:rPr kumimoji="0" lang="de-DE" altLang="de-DE" sz="2800" b="0" i="0" u="none" strike="noStrike" cap="none" normalizeH="0" baseline="0" dirty="0">
                <a:ln>
                  <a:noFill/>
                </a:ln>
                <a:solidFill>
                  <a:schemeClr val="tx1"/>
                </a:solidFill>
                <a:effectLst/>
                <a:latin typeface="Arial" panose="020B0604020202020204" pitchFamily="34" charset="0"/>
              </a:rPr>
              <a:t>“.</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Kaddisch-Gebet, Totenwache, Trauerzeiten und Grabpflege spielen zentrale Rollen.</a:t>
            </a:r>
          </a:p>
        </p:txBody>
      </p:sp>
    </p:spTree>
    <p:extLst>
      <p:ext uri="{BB962C8B-B14F-4D97-AF65-F5344CB8AC3E}">
        <p14:creationId xmlns:p14="http://schemas.microsoft.com/office/powerpoint/2010/main" val="3228925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B5BD4-CA21-543E-309D-1F8C232141A0}"/>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78CA92A3-BBD5-0C86-2FB7-DC0DEBB2424E}"/>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a:t>Islam</a:t>
            </a:r>
          </a:p>
        </p:txBody>
      </p:sp>
      <p:pic>
        <p:nvPicPr>
          <p:cNvPr id="5" name="Picture 2">
            <a:extLst>
              <a:ext uri="{FF2B5EF4-FFF2-40B4-BE49-F238E27FC236}">
                <a16:creationId xmlns:a16="http://schemas.microsoft.com/office/drawing/2014/main" id="{3351534E-441D-92F5-F900-13EB936C54FB}"/>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C79EC062-189A-A75A-E275-B730BEA2442C}"/>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DB11B67E-862E-E9FC-331F-219E46A03897}"/>
              </a:ext>
            </a:extLst>
          </p:cNvPr>
          <p:cNvSpPr>
            <a:spLocks noGrp="1" noChangeArrowheads="1"/>
          </p:cNvSpPr>
          <p:nvPr>
            <p:ph type="subTitle" idx="1"/>
          </p:nvPr>
        </p:nvSpPr>
        <p:spPr bwMode="auto">
          <a:xfrm>
            <a:off x="557213" y="2522766"/>
            <a:ext cx="804723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pPr>
            <a:r>
              <a:rPr kumimoji="0" lang="de-DE" altLang="de-DE" sz="2800" b="0" i="0" u="none" strike="noStrike" cap="none" normalizeH="0" baseline="0" dirty="0">
                <a:ln>
                  <a:noFill/>
                </a:ln>
                <a:solidFill>
                  <a:schemeClr val="tx1"/>
                </a:solidFill>
                <a:effectLst/>
                <a:latin typeface="Arial" panose="020B0604020202020204" pitchFamily="34" charset="0"/>
              </a:rPr>
              <a:t>Glaube an ein Leben nach dem Tod, Zwischenurteil, Paradies oder Verdammnis.</a:t>
            </a:r>
          </a:p>
          <a:p>
            <a:pPr marL="358775" marR="0" lvl="0" indent="-358775" algn="l" defTabSz="914400" rtl="0" eaLnBrk="0" fontAlgn="base" latinLnBrk="0" hangingPunct="0">
              <a:lnSpc>
                <a:spcPct val="100000"/>
              </a:lnSpc>
              <a:spcBef>
                <a:spcPct val="0"/>
              </a:spcBef>
              <a:spcAft>
                <a:spcPct val="0"/>
              </a:spcAft>
              <a:buClrTx/>
              <a:buSzTx/>
              <a:buFontTx/>
              <a:buChar char="•"/>
            </a:pPr>
            <a:r>
              <a:rPr kumimoji="0" lang="de-DE" altLang="de-DE" sz="2800" b="0" i="0" u="none" strike="noStrike" cap="none" normalizeH="0" baseline="0" dirty="0">
                <a:ln>
                  <a:noFill/>
                </a:ln>
                <a:solidFill>
                  <a:schemeClr val="tx1"/>
                </a:solidFill>
                <a:effectLst/>
                <a:latin typeface="Arial" panose="020B0604020202020204" pitchFamily="34" charset="0"/>
              </a:rPr>
              <a:t>Rituelle Waschung, Einwicklung in Tücher, Beisetzung mit Blick nach Mekka.</a:t>
            </a:r>
          </a:p>
          <a:p>
            <a:pPr marL="358775" marR="0" lvl="0" indent="-358775" algn="l" defTabSz="914400" rtl="0" eaLnBrk="0" fontAlgn="base" latinLnBrk="0" hangingPunct="0">
              <a:lnSpc>
                <a:spcPct val="100000"/>
              </a:lnSpc>
              <a:spcBef>
                <a:spcPct val="0"/>
              </a:spcBef>
              <a:spcAft>
                <a:spcPct val="0"/>
              </a:spcAft>
              <a:buClrTx/>
              <a:buSzTx/>
              <a:buFontTx/>
              <a:buChar char="•"/>
            </a:pPr>
            <a:r>
              <a:rPr kumimoji="0" lang="de-DE" altLang="de-DE" sz="2800" b="0" i="0" u="none" strike="noStrike" cap="none" normalizeH="0" baseline="0" dirty="0">
                <a:ln>
                  <a:noFill/>
                </a:ln>
                <a:solidFill>
                  <a:schemeClr val="tx1"/>
                </a:solidFill>
                <a:effectLst/>
                <a:latin typeface="Arial" panose="020B0604020202020204" pitchFamily="34" charset="0"/>
              </a:rPr>
              <a:t>Kein Blumenschmuck oder Musik, rituelle Reinheit und Würde stehen im Vordergrund.</a:t>
            </a:r>
          </a:p>
        </p:txBody>
      </p:sp>
    </p:spTree>
    <p:extLst>
      <p:ext uri="{BB962C8B-B14F-4D97-AF65-F5344CB8AC3E}">
        <p14:creationId xmlns:p14="http://schemas.microsoft.com/office/powerpoint/2010/main" val="269201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Die Ursprünge der Bestattungskultur</a:t>
            </a:r>
          </a:p>
        </p:txBody>
      </p:sp>
      <p:sp>
        <p:nvSpPr>
          <p:cNvPr id="4099" name="Untertitel 2"/>
          <p:cNvSpPr>
            <a:spLocks noGrp="1"/>
          </p:cNvSpPr>
          <p:nvPr>
            <p:ph type="subTitle" idx="1"/>
          </p:nvPr>
        </p:nvSpPr>
        <p:spPr>
          <a:xfrm>
            <a:off x="557213" y="2114550"/>
            <a:ext cx="8058150" cy="3186658"/>
          </a:xfrm>
        </p:spPr>
        <p:txBody>
          <a:bodyPr>
            <a:normAutofit/>
          </a:bodyPr>
          <a:lstStyle/>
          <a:p>
            <a:pPr algn="l"/>
            <a:r>
              <a:rPr lang="de-DE" sz="2800" dirty="0">
                <a:solidFill>
                  <a:srgbClr val="211C21"/>
                </a:solidFill>
                <a:effectLst/>
                <a:latin typeface="Calibri" panose="020F0502020204030204" pitchFamily="34" charset="0"/>
                <a:ea typeface="Times New Roman" panose="02020603050405020304" pitchFamily="18" charset="0"/>
              </a:rPr>
              <a:t>Die Bestattungskultur ist so alt wie die Existenz des </a:t>
            </a:r>
            <a:r>
              <a:rPr lang="de-DE" sz="2800" dirty="0" err="1">
                <a:solidFill>
                  <a:srgbClr val="211C21"/>
                </a:solidFill>
                <a:effectLst/>
                <a:latin typeface="Calibri" panose="020F0502020204030204" pitchFamily="34" charset="0"/>
                <a:ea typeface="Times New Roman" panose="02020603050405020304" pitchFamily="18" charset="0"/>
              </a:rPr>
              <a:t>bewußten</a:t>
            </a:r>
            <a:r>
              <a:rPr lang="de-DE" sz="2800" dirty="0">
                <a:solidFill>
                  <a:srgbClr val="211C21"/>
                </a:solidFill>
                <a:effectLst/>
                <a:latin typeface="Calibri" panose="020F0502020204030204" pitchFamily="34" charset="0"/>
                <a:ea typeface="Times New Roman" panose="02020603050405020304" pitchFamily="18" charset="0"/>
              </a:rPr>
              <a:t> Menschen. </a:t>
            </a:r>
          </a:p>
          <a:p>
            <a:pPr algn="l"/>
            <a:r>
              <a:rPr lang="de-DE" sz="2800" dirty="0">
                <a:solidFill>
                  <a:srgbClr val="211C21"/>
                </a:solidFill>
                <a:effectLst/>
                <a:latin typeface="Calibri" panose="020F0502020204030204" pitchFamily="34" charset="0"/>
                <a:ea typeface="Times New Roman" panose="02020603050405020304" pitchFamily="18" charset="0"/>
              </a:rPr>
              <a:t>Archäologen haben schon in der Steinzeit Bestattungspraktiken mit Grabbeigaben und der Beisetzung von Verstorbenen nachgewiesen.</a:t>
            </a:r>
          </a:p>
          <a:p>
            <a:pPr algn="l"/>
            <a:r>
              <a:rPr lang="de-DE" sz="2800" dirty="0">
                <a:solidFill>
                  <a:srgbClr val="211C21"/>
                </a:solidFill>
                <a:latin typeface="Calibri" panose="020F0502020204030204" pitchFamily="34" charset="0"/>
              </a:rPr>
              <a:t>Dabei variierten Stellung, Lage und Bestattungsart.</a:t>
            </a:r>
            <a:endParaRPr lang="de-DE" sz="2800" dirty="0"/>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2" name="Fußzeilenplatzhalter 1">
            <a:extLst>
              <a:ext uri="{FF2B5EF4-FFF2-40B4-BE49-F238E27FC236}">
                <a16:creationId xmlns:a16="http://schemas.microsoft.com/office/drawing/2014/main" id="{94AD5F57-51F2-EE9A-B136-6598A893763B}"/>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6E7BF-0D20-C600-9D19-A5FADFCE93FE}"/>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24989AF9-55F0-6A8E-8E2F-A90532CCF702}"/>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a:t>Jehovas Zeugen</a:t>
            </a:r>
          </a:p>
        </p:txBody>
      </p:sp>
      <p:pic>
        <p:nvPicPr>
          <p:cNvPr id="5" name="Picture 2">
            <a:extLst>
              <a:ext uri="{FF2B5EF4-FFF2-40B4-BE49-F238E27FC236}">
                <a16:creationId xmlns:a16="http://schemas.microsoft.com/office/drawing/2014/main" id="{1047AC5D-48F9-67D6-8457-4A767E55A049}"/>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AE803151-ACEC-D54B-0B82-EC895C4DFFB5}"/>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BAC7EF0F-9DAA-FB77-EB5A-232EA9680885}"/>
              </a:ext>
            </a:extLst>
          </p:cNvPr>
          <p:cNvSpPr>
            <a:spLocks noGrp="1" noChangeArrowheads="1"/>
          </p:cNvSpPr>
          <p:nvPr>
            <p:ph type="subTitle" idx="1"/>
          </p:nvPr>
        </p:nvSpPr>
        <p:spPr bwMode="auto">
          <a:xfrm>
            <a:off x="557213" y="2953653"/>
            <a:ext cx="804723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66700" marR="0" lvl="0" indent="-266700"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Keine unsterbliche Seele, nur „treue“ Menschen werden wieder auferweckt.</a:t>
            </a:r>
          </a:p>
          <a:p>
            <a:pPr marL="266700" marR="0" lvl="0" indent="-266700"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Schlichte Bestattung ohne Kreuz, Kerzen oder aufwendige Zeremonien.</a:t>
            </a:r>
          </a:p>
        </p:txBody>
      </p:sp>
    </p:spTree>
    <p:extLst>
      <p:ext uri="{BB962C8B-B14F-4D97-AF65-F5344CB8AC3E}">
        <p14:creationId xmlns:p14="http://schemas.microsoft.com/office/powerpoint/2010/main" val="143682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3AC17-28CC-82C3-CEEF-6D708B8A5657}"/>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0729ADC6-D0CA-A47B-A63B-7E350F762A11}"/>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err="1"/>
              <a:t>Yezidentum</a:t>
            </a:r>
            <a:endParaRPr lang="de-DE" sz="4000" dirty="0"/>
          </a:p>
        </p:txBody>
      </p:sp>
      <p:pic>
        <p:nvPicPr>
          <p:cNvPr id="5" name="Picture 2">
            <a:extLst>
              <a:ext uri="{FF2B5EF4-FFF2-40B4-BE49-F238E27FC236}">
                <a16:creationId xmlns:a16="http://schemas.microsoft.com/office/drawing/2014/main" id="{BAF94644-1947-0D48-1024-E4FE294830D3}"/>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0F17E3D7-8F1D-6C53-82DD-A40AF78CBDF1}"/>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5AF46DE7-C219-2D57-F9D7-24C5DA63BDBC}"/>
              </a:ext>
            </a:extLst>
          </p:cNvPr>
          <p:cNvSpPr>
            <a:spLocks noGrp="1" noChangeArrowheads="1"/>
          </p:cNvSpPr>
          <p:nvPr>
            <p:ph type="subTitle" idx="1"/>
          </p:nvPr>
        </p:nvSpPr>
        <p:spPr bwMode="auto">
          <a:xfrm>
            <a:off x="557213" y="2522766"/>
            <a:ext cx="804723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Glaube an Wiedergeburt, kein Himmel/Hölle-Konzept.</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Strikte Kleidungsvorschriften und symbolische Beigaben bei der Bestattung.</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Wichtig sind Kastenzugehörigkeit und familiäre Rollen.</a:t>
            </a:r>
          </a:p>
        </p:txBody>
      </p:sp>
    </p:spTree>
    <p:extLst>
      <p:ext uri="{BB962C8B-B14F-4D97-AF65-F5344CB8AC3E}">
        <p14:creationId xmlns:p14="http://schemas.microsoft.com/office/powerpoint/2010/main" val="1198270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119A7-3877-F74F-D299-A1FEF6DA39F5}"/>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44FB7080-AB99-A498-566B-7896F07BAEE9}"/>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Buddhismus</a:t>
            </a:r>
          </a:p>
        </p:txBody>
      </p:sp>
      <p:pic>
        <p:nvPicPr>
          <p:cNvPr id="5" name="Picture 2">
            <a:extLst>
              <a:ext uri="{FF2B5EF4-FFF2-40B4-BE49-F238E27FC236}">
                <a16:creationId xmlns:a16="http://schemas.microsoft.com/office/drawing/2014/main" id="{732CD2E4-2647-0116-66E2-5DAD42FF7728}"/>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BEC5A586-5097-1BEB-D009-38A8EFF53552}"/>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56108E26-D929-0B1B-93F4-D44FB708AE0F}"/>
              </a:ext>
            </a:extLst>
          </p:cNvPr>
          <p:cNvSpPr>
            <a:spLocks noGrp="1" noChangeArrowheads="1"/>
          </p:cNvSpPr>
          <p:nvPr>
            <p:ph type="subTitle" idx="1"/>
          </p:nvPr>
        </p:nvSpPr>
        <p:spPr bwMode="auto">
          <a:xfrm>
            <a:off x="557213" y="2307323"/>
            <a:ext cx="815868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tab pos="357188" algn="l"/>
              </a:tabLst>
            </a:pPr>
            <a:r>
              <a:rPr kumimoji="0" lang="de-DE" altLang="de-DE" sz="2800" b="0" i="0" u="none" strike="noStrike" cap="none" normalizeH="0" baseline="0" dirty="0">
                <a:ln>
                  <a:noFill/>
                </a:ln>
                <a:solidFill>
                  <a:schemeClr val="tx1"/>
                </a:solidFill>
                <a:effectLst/>
                <a:latin typeface="Arial" panose="020B0604020202020204" pitchFamily="34" charset="0"/>
              </a:rPr>
              <a:t>Tod als Übergang im Kreislauf der Wiedergeburt (Samsara).</a:t>
            </a:r>
          </a:p>
          <a:p>
            <a:pPr marL="358775" marR="0" lvl="0" indent="-358775" algn="l" defTabSz="914400" rtl="0" eaLnBrk="0" fontAlgn="base" latinLnBrk="0" hangingPunct="0">
              <a:lnSpc>
                <a:spcPct val="100000"/>
              </a:lnSpc>
              <a:spcBef>
                <a:spcPct val="0"/>
              </a:spcBef>
              <a:spcAft>
                <a:spcPct val="0"/>
              </a:spcAft>
              <a:buClrTx/>
              <a:buSzTx/>
              <a:buFontTx/>
              <a:buChar char="•"/>
              <a:tabLst>
                <a:tab pos="357188" algn="l"/>
              </a:tabLst>
            </a:pPr>
            <a:r>
              <a:rPr kumimoji="0" lang="de-DE" altLang="de-DE" sz="2800" b="0" i="0" u="none" strike="noStrike" cap="none" normalizeH="0" baseline="0" dirty="0">
                <a:ln>
                  <a:noFill/>
                </a:ln>
                <a:solidFill>
                  <a:schemeClr val="tx1"/>
                </a:solidFill>
                <a:effectLst/>
                <a:latin typeface="Arial" panose="020B0604020202020204" pitchFamily="34" charset="0"/>
              </a:rPr>
              <a:t>Wichtig: meditativer Sterbeprozess, Ruhe für die Seele, keine körperliche Berührung nach dem Tod.</a:t>
            </a:r>
          </a:p>
          <a:p>
            <a:pPr marL="358775" marR="0" lvl="0" indent="-358775" algn="l" defTabSz="914400" rtl="0" eaLnBrk="0" fontAlgn="base" latinLnBrk="0" hangingPunct="0">
              <a:lnSpc>
                <a:spcPct val="100000"/>
              </a:lnSpc>
              <a:spcBef>
                <a:spcPct val="0"/>
              </a:spcBef>
              <a:spcAft>
                <a:spcPct val="0"/>
              </a:spcAft>
              <a:buClrTx/>
              <a:buSzTx/>
              <a:buFontTx/>
              <a:buChar char="•"/>
              <a:tabLst>
                <a:tab pos="357188" algn="l"/>
              </a:tabLst>
            </a:pPr>
            <a:r>
              <a:rPr kumimoji="0" lang="de-DE" altLang="de-DE" sz="2800" b="0" i="0" u="none" strike="noStrike" cap="none" normalizeH="0" baseline="0" dirty="0">
                <a:ln>
                  <a:noFill/>
                </a:ln>
                <a:solidFill>
                  <a:schemeClr val="tx1"/>
                </a:solidFill>
                <a:effectLst/>
                <a:latin typeface="Arial" panose="020B0604020202020204" pitchFamily="34" charset="0"/>
              </a:rPr>
              <a:t>Feuerbestattung üblich, Urne kann 49 Tage im Tempel verweilen.</a:t>
            </a:r>
          </a:p>
        </p:txBody>
      </p:sp>
    </p:spTree>
    <p:extLst>
      <p:ext uri="{BB962C8B-B14F-4D97-AF65-F5344CB8AC3E}">
        <p14:creationId xmlns:p14="http://schemas.microsoft.com/office/powerpoint/2010/main" val="1222057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2A49A-AB81-CD8B-7332-6A5A76059DF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BF1FE830-71B9-376A-18A9-DF8E2ABD00D2}"/>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a:t>Hinduismus</a:t>
            </a:r>
          </a:p>
        </p:txBody>
      </p:sp>
      <p:pic>
        <p:nvPicPr>
          <p:cNvPr id="5" name="Picture 2">
            <a:extLst>
              <a:ext uri="{FF2B5EF4-FFF2-40B4-BE49-F238E27FC236}">
                <a16:creationId xmlns:a16="http://schemas.microsoft.com/office/drawing/2014/main" id="{029F3A89-9B24-E291-C377-4E654148953D}"/>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FE32ECFA-1440-E659-5BEF-5E4D4ED1BF8A}"/>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0EE14121-DD4B-FB7D-32BB-8E9FE458248A}"/>
              </a:ext>
            </a:extLst>
          </p:cNvPr>
          <p:cNvSpPr>
            <a:spLocks noGrp="1" noChangeArrowheads="1"/>
          </p:cNvSpPr>
          <p:nvPr>
            <p:ph type="subTitle" idx="1"/>
          </p:nvPr>
        </p:nvSpPr>
        <p:spPr bwMode="auto">
          <a:xfrm>
            <a:off x="557214" y="2738209"/>
            <a:ext cx="815868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Glaube an Wiedergeburt, Karma, Moksha (Befreiung).</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Feuerbestattung ist Pflicht, viele Rituale (Waschung, Kleidung, Opfergaben).</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Ziel ist das Auflösen der Seele im Nirwana.</a:t>
            </a:r>
          </a:p>
        </p:txBody>
      </p:sp>
    </p:spTree>
    <p:extLst>
      <p:ext uri="{BB962C8B-B14F-4D97-AF65-F5344CB8AC3E}">
        <p14:creationId xmlns:p14="http://schemas.microsoft.com/office/powerpoint/2010/main" val="2908775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2E2F9-C335-242F-63DE-D03DE561437F}"/>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1717722D-082A-0363-4159-BD6F5C45435D}"/>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a:t>Daoismus</a:t>
            </a:r>
          </a:p>
        </p:txBody>
      </p:sp>
      <p:pic>
        <p:nvPicPr>
          <p:cNvPr id="5" name="Picture 2">
            <a:extLst>
              <a:ext uri="{FF2B5EF4-FFF2-40B4-BE49-F238E27FC236}">
                <a16:creationId xmlns:a16="http://schemas.microsoft.com/office/drawing/2014/main" id="{601B76DA-DE7B-2853-6BD4-1CDF73048094}"/>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C40788CF-3333-4F4D-8C30-836AD16422A0}"/>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598ECB34-5985-B430-9394-3C3BF541AFEA}"/>
              </a:ext>
            </a:extLst>
          </p:cNvPr>
          <p:cNvSpPr>
            <a:spLocks noGrp="1" noChangeArrowheads="1"/>
          </p:cNvSpPr>
          <p:nvPr>
            <p:ph type="subTitle" idx="1"/>
          </p:nvPr>
        </p:nvSpPr>
        <p:spPr bwMode="auto">
          <a:xfrm>
            <a:off x="557213" y="2953653"/>
            <a:ext cx="8119243"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Glaube an Unsterblichkeit und Wandel.</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Ahnenverehrung und detaillierte Trauerrituale.</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Bestattungen oft mit symbolischen Gaben und Ritualen verbunden.</a:t>
            </a:r>
          </a:p>
        </p:txBody>
      </p:sp>
    </p:spTree>
    <p:extLst>
      <p:ext uri="{BB962C8B-B14F-4D97-AF65-F5344CB8AC3E}">
        <p14:creationId xmlns:p14="http://schemas.microsoft.com/office/powerpoint/2010/main" val="2974887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DA401-63DC-D682-3724-99839B236960}"/>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32C7744E-A6AD-910D-06EF-F42908FF9AA8}"/>
              </a:ext>
            </a:extLst>
          </p:cNvPr>
          <p:cNvSpPr>
            <a:spLocks noGrp="1"/>
          </p:cNvSpPr>
          <p:nvPr>
            <p:ph type="ctrTitle"/>
          </p:nvPr>
        </p:nvSpPr>
        <p:spPr>
          <a:xfrm>
            <a:off x="428625" y="647700"/>
            <a:ext cx="7958138" cy="1227138"/>
          </a:xfrm>
        </p:spPr>
        <p:txBody>
          <a:bodyPr>
            <a:normAutofit fontScale="90000"/>
          </a:bodyPr>
          <a:lstStyle/>
          <a:p>
            <a:pPr eaLnBrk="1" hangingPunct="1"/>
            <a:r>
              <a:rPr lang="de-DE" sz="4000" dirty="0"/>
              <a:t>Religionsgruppen in der BRD: </a:t>
            </a:r>
            <a:br>
              <a:rPr lang="de-DE" sz="4000" dirty="0"/>
            </a:br>
            <a:r>
              <a:rPr lang="de-DE" sz="4000" dirty="0" err="1"/>
              <a:t>Baha‘i</a:t>
            </a:r>
            <a:endParaRPr lang="de-DE" sz="4000" dirty="0"/>
          </a:p>
        </p:txBody>
      </p:sp>
      <p:pic>
        <p:nvPicPr>
          <p:cNvPr id="5" name="Picture 2">
            <a:extLst>
              <a:ext uri="{FF2B5EF4-FFF2-40B4-BE49-F238E27FC236}">
                <a16:creationId xmlns:a16="http://schemas.microsoft.com/office/drawing/2014/main" id="{3B2CA7E4-DC55-B4EE-2E51-D0AD8468D216}"/>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9C3F6BBA-EB64-FF81-F99F-D9FF91D811F1}"/>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25ADF6A7-802B-15C6-BAA8-2B820E37692F}"/>
              </a:ext>
            </a:extLst>
          </p:cNvPr>
          <p:cNvSpPr>
            <a:spLocks noGrp="1" noChangeArrowheads="1"/>
          </p:cNvSpPr>
          <p:nvPr>
            <p:ph type="subTitle" idx="1"/>
          </p:nvPr>
        </p:nvSpPr>
        <p:spPr bwMode="auto">
          <a:xfrm>
            <a:off x="557213" y="2738209"/>
            <a:ext cx="811924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Einheit der Religionen, einfache Erdbestattung innerhalb einer Stunde nach dem Tod vorgeschrieben.</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800" b="0" i="0" u="none" strike="noStrike" cap="none" normalizeH="0" baseline="0" dirty="0">
                <a:ln>
                  <a:noFill/>
                </a:ln>
                <a:solidFill>
                  <a:schemeClr val="tx1"/>
                </a:solidFill>
                <a:effectLst/>
                <a:latin typeface="Arial" panose="020B0604020202020204" pitchFamily="34" charset="0"/>
              </a:rPr>
              <a:t>Kein Körper darf weiter als eine Stunde vom Sterbeort entfernt beigesetzt werden.</a:t>
            </a:r>
          </a:p>
        </p:txBody>
      </p:sp>
    </p:spTree>
    <p:extLst>
      <p:ext uri="{BB962C8B-B14F-4D97-AF65-F5344CB8AC3E}">
        <p14:creationId xmlns:p14="http://schemas.microsoft.com/office/powerpoint/2010/main" val="1964358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904A4-2DB8-5D45-1845-3EEAF6ABECB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37C67615-54AB-1046-E478-9EC7DA9EDF31}"/>
              </a:ext>
            </a:extLst>
          </p:cNvPr>
          <p:cNvSpPr>
            <a:spLocks noGrp="1"/>
          </p:cNvSpPr>
          <p:nvPr>
            <p:ph type="ctrTitle"/>
          </p:nvPr>
        </p:nvSpPr>
        <p:spPr>
          <a:xfrm>
            <a:off x="428625" y="647700"/>
            <a:ext cx="7958138" cy="981100"/>
          </a:xfrm>
        </p:spPr>
        <p:txBody>
          <a:bodyPr>
            <a:normAutofit fontScale="90000"/>
          </a:bodyPr>
          <a:lstStyle/>
          <a:p>
            <a:pPr eaLnBrk="1" hangingPunct="1"/>
            <a:r>
              <a:rPr lang="de-DE" sz="4000" dirty="0"/>
              <a:t>Religionsgruppen in der BRD: </a:t>
            </a:r>
            <a:br>
              <a:rPr lang="de-DE" sz="4000" dirty="0"/>
            </a:br>
            <a:r>
              <a:rPr lang="de-DE" sz="4000" dirty="0"/>
              <a:t>Sinti &amp; Roma</a:t>
            </a:r>
          </a:p>
        </p:txBody>
      </p:sp>
      <p:pic>
        <p:nvPicPr>
          <p:cNvPr id="5" name="Picture 2">
            <a:extLst>
              <a:ext uri="{FF2B5EF4-FFF2-40B4-BE49-F238E27FC236}">
                <a16:creationId xmlns:a16="http://schemas.microsoft.com/office/drawing/2014/main" id="{0D0B2008-0A04-82F6-C6C0-4DBFAFC9EEC1}"/>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FE63EEDE-C6C9-A4C5-A976-2179697F41AC}"/>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7C86FD52-7890-967C-5079-7C442EE9CE27}"/>
              </a:ext>
            </a:extLst>
          </p:cNvPr>
          <p:cNvSpPr>
            <a:spLocks noGrp="1" noChangeArrowheads="1"/>
          </p:cNvSpPr>
          <p:nvPr>
            <p:ph type="subTitle" idx="1"/>
          </p:nvPr>
        </p:nvSpPr>
        <p:spPr bwMode="auto">
          <a:xfrm>
            <a:off x="557214" y="1968768"/>
            <a:ext cx="782955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000" b="1" i="0" u="none" strike="noStrike" cap="none" normalizeH="0" baseline="0" dirty="0">
                <a:ln>
                  <a:noFill/>
                </a:ln>
                <a:solidFill>
                  <a:schemeClr val="tx1"/>
                </a:solidFill>
                <a:effectLst/>
                <a:latin typeface="Arial" panose="020B0604020202020204" pitchFamily="34" charset="0"/>
              </a:rPr>
              <a:t>Starke familiäre Bindung und Respekt vor Verstorbenen:</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Der Tod hat bei Sinti und Roma eine große Bedeutung. Der Verstorbene wird mit viel Respekt behandelt, oft mit langer Totenwache und großer Anteilnahme der Gemeinschaft.</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000" b="1" i="0" u="none" strike="noStrike" cap="none" normalizeH="0" baseline="0" dirty="0">
                <a:ln>
                  <a:noFill/>
                </a:ln>
                <a:solidFill>
                  <a:schemeClr val="tx1"/>
                </a:solidFill>
                <a:effectLst/>
                <a:latin typeface="Arial" panose="020B0604020202020204" pitchFamily="34" charset="0"/>
              </a:rPr>
              <a:t>Traditionen: prunkvolle Bestattungen &amp; Grabpflege:</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Beisetzungen sind meist sehr feierlich, mit vielen Trauergästen, Blumenschmuck und Musik. Das Grab wird liebevoll gepflegt, oft mit Fotos und persönlichen Gegenständen geschmückt.</a:t>
            </a:r>
          </a:p>
          <a:p>
            <a:pPr marL="358775" marR="0" lvl="0" indent="-358775" algn="l" defTabSz="914400" rtl="0" eaLnBrk="0" fontAlgn="base" latinLnBrk="0" hangingPunct="0">
              <a:lnSpc>
                <a:spcPct val="100000"/>
              </a:lnSpc>
              <a:spcBef>
                <a:spcPct val="0"/>
              </a:spcBef>
              <a:spcAft>
                <a:spcPct val="0"/>
              </a:spcAft>
              <a:buClrTx/>
              <a:buSzTx/>
              <a:buFontTx/>
              <a:buChar char="•"/>
              <a:tabLst/>
            </a:pPr>
            <a:r>
              <a:rPr kumimoji="0" lang="de-DE" altLang="de-DE" sz="2000" b="1" i="0" u="none" strike="noStrike" cap="none" normalizeH="0" baseline="0" dirty="0">
                <a:ln>
                  <a:noFill/>
                </a:ln>
                <a:solidFill>
                  <a:schemeClr val="tx1"/>
                </a:solidFill>
                <a:effectLst/>
                <a:latin typeface="Arial" panose="020B0604020202020204" pitchFamily="34" charset="0"/>
              </a:rPr>
              <a:t>Ambivalente Haltung zum Tod:</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Der Tod wird zugleich gefürchtet und respektiert. Gegenstände des Verstorbenen werden manchmal vernichtet, um negative Kräfte („</a:t>
            </a:r>
            <a:r>
              <a:rPr kumimoji="0" lang="de-DE" altLang="de-DE" sz="2000" b="0" i="0" u="none" strike="noStrike" cap="none" normalizeH="0" baseline="0" dirty="0" err="1">
                <a:ln>
                  <a:noFill/>
                </a:ln>
                <a:solidFill>
                  <a:schemeClr val="tx1"/>
                </a:solidFill>
                <a:effectLst/>
                <a:latin typeface="Arial" panose="020B0604020202020204" pitchFamily="34" charset="0"/>
              </a:rPr>
              <a:t>Marime</a:t>
            </a:r>
            <a:r>
              <a:rPr kumimoji="0" lang="de-DE" altLang="de-DE" sz="2000" b="0" i="0" u="none" strike="noStrike" cap="none" normalizeH="0" baseline="0" dirty="0">
                <a:ln>
                  <a:noFill/>
                </a:ln>
                <a:solidFill>
                  <a:schemeClr val="tx1"/>
                </a:solidFill>
                <a:effectLst/>
                <a:latin typeface="Arial" panose="020B0604020202020204" pitchFamily="34" charset="0"/>
              </a:rPr>
              <a:t>“) zu bannen.</a:t>
            </a:r>
          </a:p>
        </p:txBody>
      </p:sp>
    </p:spTree>
    <p:extLst>
      <p:ext uri="{BB962C8B-B14F-4D97-AF65-F5344CB8AC3E}">
        <p14:creationId xmlns:p14="http://schemas.microsoft.com/office/powerpoint/2010/main" val="1192685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08200-AF57-9BF7-51D8-5F40E328FF6B}"/>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121E9472-6D0A-B884-BE23-EE83192CD299}"/>
              </a:ext>
            </a:extLst>
          </p:cNvPr>
          <p:cNvSpPr>
            <a:spLocks noGrp="1"/>
          </p:cNvSpPr>
          <p:nvPr>
            <p:ph type="ctrTitle"/>
          </p:nvPr>
        </p:nvSpPr>
        <p:spPr>
          <a:xfrm>
            <a:off x="428625" y="647701"/>
            <a:ext cx="7958138" cy="837084"/>
          </a:xfrm>
        </p:spPr>
        <p:txBody>
          <a:bodyPr>
            <a:normAutofit fontScale="90000"/>
          </a:bodyPr>
          <a:lstStyle/>
          <a:p>
            <a:pPr eaLnBrk="1" hangingPunct="1"/>
            <a:r>
              <a:rPr lang="de-DE" sz="4000" dirty="0"/>
              <a:t>Religionsgruppen in der BRD: </a:t>
            </a:r>
            <a:br>
              <a:rPr lang="de-DE" sz="4000" dirty="0"/>
            </a:br>
            <a:r>
              <a:rPr lang="de-DE" sz="4000" dirty="0"/>
              <a:t>Freimaurer</a:t>
            </a:r>
          </a:p>
        </p:txBody>
      </p:sp>
      <p:pic>
        <p:nvPicPr>
          <p:cNvPr id="5" name="Picture 2">
            <a:extLst>
              <a:ext uri="{FF2B5EF4-FFF2-40B4-BE49-F238E27FC236}">
                <a16:creationId xmlns:a16="http://schemas.microsoft.com/office/drawing/2014/main" id="{A1C72064-4DAB-DE42-C6E2-8FD3C7ABFF42}"/>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992B7003-C168-6D21-170B-39A836E22B34}"/>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
        <p:nvSpPr>
          <p:cNvPr id="2" name="Rectangle 1">
            <a:extLst>
              <a:ext uri="{FF2B5EF4-FFF2-40B4-BE49-F238E27FC236}">
                <a16:creationId xmlns:a16="http://schemas.microsoft.com/office/drawing/2014/main" id="{220DAF6A-A8B4-0C75-6B06-EDC39C6C1221}"/>
              </a:ext>
            </a:extLst>
          </p:cNvPr>
          <p:cNvSpPr>
            <a:spLocks noGrp="1" noChangeArrowheads="1"/>
          </p:cNvSpPr>
          <p:nvPr>
            <p:ph type="subTitle" idx="1"/>
          </p:nvPr>
        </p:nvSpPr>
        <p:spPr bwMode="auto">
          <a:xfrm>
            <a:off x="557214" y="1660993"/>
            <a:ext cx="815816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8775" marR="0" lvl="0" indent="-358775" algn="l" defTabSz="914400" rtl="0" eaLnBrk="0" fontAlgn="base" latinLnBrk="0" hangingPunct="0">
              <a:lnSpc>
                <a:spcPct val="100000"/>
              </a:lnSpc>
              <a:spcBef>
                <a:spcPct val="0"/>
              </a:spcBef>
              <a:spcAft>
                <a:spcPct val="0"/>
              </a:spcAft>
              <a:buClrTx/>
              <a:buSzTx/>
              <a:buFontTx/>
              <a:buChar char="•"/>
              <a:tabLst>
                <a:tab pos="358775" algn="l"/>
              </a:tabLst>
            </a:pPr>
            <a:r>
              <a:rPr kumimoji="0" lang="de-DE" altLang="de-DE" sz="2000" b="1" i="0" u="none" strike="noStrike" cap="none" normalizeH="0" baseline="0" dirty="0">
                <a:ln>
                  <a:noFill/>
                </a:ln>
                <a:solidFill>
                  <a:schemeClr val="tx1"/>
                </a:solidFill>
                <a:effectLst/>
                <a:latin typeface="Arial" panose="020B0604020202020204" pitchFamily="34" charset="0"/>
              </a:rPr>
              <a:t>Weltanschauliche Gemeinschaft, keine Religion:</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Freimaurer sind keine Religionsgemeinschaft, sondern eine ethisch-philosophische Bruderschaft. Sie setzen sich mit Leben, Tod und Menschsein symbolisch-rituell auseinander, jedoch ohne Dogmen.</a:t>
            </a:r>
          </a:p>
          <a:p>
            <a:pPr marL="358775" marR="0" lvl="0" indent="-358775" algn="l" defTabSz="914400" rtl="0" eaLnBrk="0" fontAlgn="base" latinLnBrk="0" hangingPunct="0">
              <a:lnSpc>
                <a:spcPct val="100000"/>
              </a:lnSpc>
              <a:spcBef>
                <a:spcPct val="0"/>
              </a:spcBef>
              <a:spcAft>
                <a:spcPct val="0"/>
              </a:spcAft>
              <a:buClrTx/>
              <a:buSzTx/>
              <a:buFontTx/>
              <a:buChar char="•"/>
              <a:tabLst>
                <a:tab pos="358775" algn="l"/>
              </a:tabLst>
            </a:pPr>
            <a:r>
              <a:rPr kumimoji="0" lang="de-DE" altLang="de-DE" sz="2000" b="1" i="0" u="none" strike="noStrike" cap="none" normalizeH="0" baseline="0" dirty="0">
                <a:ln>
                  <a:noFill/>
                </a:ln>
                <a:solidFill>
                  <a:schemeClr val="tx1"/>
                </a:solidFill>
                <a:effectLst/>
                <a:latin typeface="Arial" panose="020B0604020202020204" pitchFamily="34" charset="0"/>
              </a:rPr>
              <a:t>Rituelle Elemente bei Bestattungen:</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Bei Bestattungen von Freimaurern sind eigene symbolische Rituale (z. B. weiße Handschuhe, Rosen, dreifaches Klopfen auf den Sarg), üblich, die Respekt, Brüderlichkeit und die Unsterblichkeit des Geistes betonen.</a:t>
            </a:r>
          </a:p>
          <a:p>
            <a:pPr marL="358775" marR="0" lvl="0" indent="-358775" algn="l" defTabSz="914400" rtl="0" eaLnBrk="0" fontAlgn="base" latinLnBrk="0" hangingPunct="0">
              <a:lnSpc>
                <a:spcPct val="100000"/>
              </a:lnSpc>
              <a:spcBef>
                <a:spcPct val="0"/>
              </a:spcBef>
              <a:spcAft>
                <a:spcPct val="0"/>
              </a:spcAft>
              <a:buClrTx/>
              <a:buSzTx/>
              <a:buFontTx/>
              <a:buChar char="•"/>
              <a:tabLst>
                <a:tab pos="358775" algn="l"/>
              </a:tabLst>
            </a:pPr>
            <a:r>
              <a:rPr kumimoji="0" lang="de-DE" altLang="de-DE" sz="2000" b="1" i="0" u="none" strike="noStrike" cap="none" normalizeH="0" baseline="0" dirty="0">
                <a:ln>
                  <a:noFill/>
                </a:ln>
                <a:solidFill>
                  <a:schemeClr val="tx1"/>
                </a:solidFill>
                <a:effectLst/>
                <a:latin typeface="Arial" panose="020B0604020202020204" pitchFamily="34" charset="0"/>
              </a:rPr>
              <a:t>Individuelle Gestaltung:</a:t>
            </a:r>
            <a:br>
              <a:rPr kumimoji="0" lang="de-DE" altLang="de-DE" sz="2000" b="0" i="0" u="none" strike="noStrike" cap="none" normalizeH="0" baseline="0" dirty="0">
                <a:ln>
                  <a:noFill/>
                </a:ln>
                <a:solidFill>
                  <a:schemeClr val="tx1"/>
                </a:solidFill>
                <a:effectLst/>
                <a:latin typeface="Arial" panose="020B0604020202020204" pitchFamily="34" charset="0"/>
              </a:rPr>
            </a:br>
            <a:r>
              <a:rPr kumimoji="0" lang="de-DE" altLang="de-DE" sz="2000" b="0" i="0" u="none" strike="noStrike" cap="none" normalizeH="0" baseline="0" dirty="0">
                <a:ln>
                  <a:noFill/>
                </a:ln>
                <a:solidFill>
                  <a:schemeClr val="tx1"/>
                </a:solidFill>
                <a:effectLst/>
                <a:latin typeface="Arial" panose="020B0604020202020204" pitchFamily="34" charset="0"/>
              </a:rPr>
              <a:t>Die Zeremonien sind meist zusätzlich zur zivilen oder religiösen Trauerfeier und werden durch die Loge des Verstorbenen gestaltet – schlicht, würdevoll und häufig im Sinne des Humanismus.</a:t>
            </a:r>
          </a:p>
        </p:txBody>
      </p:sp>
    </p:spTree>
    <p:extLst>
      <p:ext uri="{BB962C8B-B14F-4D97-AF65-F5344CB8AC3E}">
        <p14:creationId xmlns:p14="http://schemas.microsoft.com/office/powerpoint/2010/main" val="3514216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Bestattungspraktiken sind wandelbar</a:t>
            </a:r>
          </a:p>
        </p:txBody>
      </p:sp>
      <p:sp>
        <p:nvSpPr>
          <p:cNvPr id="4099" name="Untertitel 2"/>
          <p:cNvSpPr>
            <a:spLocks noGrp="1"/>
          </p:cNvSpPr>
          <p:nvPr>
            <p:ph type="subTitle" idx="1"/>
          </p:nvPr>
        </p:nvSpPr>
        <p:spPr>
          <a:xfrm>
            <a:off x="557213" y="2348880"/>
            <a:ext cx="8058150" cy="3499470"/>
          </a:xfrm>
        </p:spPr>
        <p:txBody>
          <a:bodyPr>
            <a:normAutofit/>
          </a:bodyPr>
          <a:lstStyle/>
          <a:p>
            <a:pPr algn="l"/>
            <a:r>
              <a:rPr lang="de-DE" sz="2800" dirty="0">
                <a:solidFill>
                  <a:srgbClr val="211C21"/>
                </a:solidFill>
                <a:effectLst/>
                <a:latin typeface="Calibri" panose="020F0502020204030204" pitchFamily="34" charset="0"/>
                <a:ea typeface="Times New Roman" panose="02020603050405020304" pitchFamily="18" charset="0"/>
              </a:rPr>
              <a:t>Bestattungspraktiken spiegeln die Bedürfnisse und Vorstellungen ihrer Zeit.</a:t>
            </a:r>
          </a:p>
          <a:p>
            <a:pPr marL="457200" indent="-457200" algn="l">
              <a:buFont typeface="Arial" panose="020B0604020202020204" pitchFamily="34" charset="0"/>
              <a:buChar char="•"/>
            </a:pPr>
            <a:r>
              <a:rPr lang="de-DE" sz="2800" dirty="0">
                <a:solidFill>
                  <a:srgbClr val="211C21"/>
                </a:solidFill>
                <a:latin typeface="Calibri" panose="020F0502020204030204" pitchFamily="34" charset="0"/>
                <a:ea typeface="Times New Roman" panose="02020603050405020304" pitchFamily="18" charset="0"/>
              </a:rPr>
              <a:t>Religiöse Vorstellungen</a:t>
            </a:r>
          </a:p>
          <a:p>
            <a:pPr marL="457200" indent="-457200" algn="l">
              <a:buFont typeface="Arial" panose="020B0604020202020204" pitchFamily="34" charset="0"/>
              <a:buChar char="•"/>
            </a:pPr>
            <a:r>
              <a:rPr lang="de-DE" sz="2800" dirty="0">
                <a:solidFill>
                  <a:srgbClr val="211C21"/>
                </a:solidFill>
                <a:effectLst/>
                <a:latin typeface="Calibri" panose="020F0502020204030204" pitchFamily="34" charset="0"/>
                <a:ea typeface="Times New Roman" panose="02020603050405020304" pitchFamily="18" charset="0"/>
              </a:rPr>
              <a:t>Wunsch nach Würdigung</a:t>
            </a:r>
          </a:p>
          <a:p>
            <a:pPr marL="457200" indent="-457200" algn="l">
              <a:buFont typeface="Arial" panose="020B0604020202020204" pitchFamily="34" charset="0"/>
              <a:buChar char="•"/>
            </a:pPr>
            <a:r>
              <a:rPr lang="de-DE" sz="2800" dirty="0">
                <a:solidFill>
                  <a:srgbClr val="211C21"/>
                </a:solidFill>
                <a:latin typeface="Calibri" panose="020F0502020204030204" pitchFamily="34" charset="0"/>
                <a:ea typeface="Times New Roman" panose="02020603050405020304" pitchFamily="18" charset="0"/>
              </a:rPr>
              <a:t>Die Angst vor dem Tod</a:t>
            </a:r>
            <a:endParaRPr lang="de-DE" sz="2800" dirty="0">
              <a:solidFill>
                <a:srgbClr val="211C21"/>
              </a:solidFill>
              <a:effectLst/>
              <a:latin typeface="Calibri" panose="020F0502020204030204" pitchFamily="34" charset="0"/>
              <a:ea typeface="Times New Roman" panose="02020603050405020304" pitchFamily="18" charset="0"/>
            </a:endParaRPr>
          </a:p>
          <a:p>
            <a:pPr algn="l"/>
            <a:endParaRPr lang="de-DE" dirty="0"/>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E6133C91-E6A6-7C97-CB48-71DC46455903}"/>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336209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fontScale="90000"/>
          </a:bodyPr>
          <a:lstStyle/>
          <a:p>
            <a:pPr eaLnBrk="1" hangingPunct="1"/>
            <a:r>
              <a:rPr lang="de-DE" sz="4000" dirty="0"/>
              <a:t>Wie der Mensch mit dem Tod umgeht</a:t>
            </a:r>
          </a:p>
        </p:txBody>
      </p:sp>
      <p:sp>
        <p:nvSpPr>
          <p:cNvPr id="4099" name="Untertitel 2"/>
          <p:cNvSpPr>
            <a:spLocks noGrp="1"/>
          </p:cNvSpPr>
          <p:nvPr>
            <p:ph type="subTitle" idx="1"/>
          </p:nvPr>
        </p:nvSpPr>
        <p:spPr>
          <a:xfrm>
            <a:off x="557213" y="2114550"/>
            <a:ext cx="8058150" cy="3733800"/>
          </a:xfrm>
        </p:spPr>
        <p:txBody>
          <a:bodyPr>
            <a:normAutofit lnSpcReduction="10000"/>
          </a:bodyPr>
          <a:lstStyle/>
          <a:p>
            <a:pPr algn="l">
              <a:lnSpc>
                <a:spcPct val="118000"/>
              </a:lnSpc>
              <a:spcBef>
                <a:spcPts val="40"/>
              </a:spcBef>
              <a:spcAft>
                <a:spcPts val="600"/>
              </a:spcAft>
            </a:pP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Typisch waren drei Reaktionsmuster über die Epochen hinweg</a:t>
            </a:r>
            <a:r>
              <a:rPr lang="de-DE" sz="2800" b="0" dirty="0">
                <a:solidFill>
                  <a:srgbClr val="4B444B"/>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DE" sz="28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8000"/>
              </a:lnSpc>
              <a:spcBef>
                <a:spcPts val="40"/>
              </a:spcBef>
              <a:spcAft>
                <a:spcPts val="600"/>
              </a:spcAft>
              <a:buClr>
                <a:srgbClr val="4B444B"/>
              </a:buClr>
              <a:buFont typeface="+mj-lt"/>
              <a:buAutoNum type="arabicPeriod"/>
            </a:pPr>
            <a:r>
              <a:rPr lang="de-DE" sz="2800" b="0" dirty="0">
                <a:solidFill>
                  <a:srgbClr val="4B444B"/>
                </a:solidFill>
                <a:effectLst/>
                <a:latin typeface="Calibri" panose="020F0502020204030204" pitchFamily="34" charset="0"/>
                <a:ea typeface="Times New Roman" panose="02020603050405020304" pitchFamily="18" charset="0"/>
                <a:cs typeface="Times New Roman" panose="02020603050405020304" pitchFamily="18" charset="0"/>
              </a:rPr>
              <a:t>Negieren/Leugnen des Todes</a:t>
            </a:r>
            <a:endParaRPr lang="de-DE" sz="28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8000"/>
              </a:lnSpc>
              <a:spcBef>
                <a:spcPts val="40"/>
              </a:spcBef>
              <a:spcAft>
                <a:spcPts val="600"/>
              </a:spcAft>
              <a:buClr>
                <a:srgbClr val="4B444B"/>
              </a:buClr>
              <a:buFont typeface="+mj-lt"/>
              <a:buAutoNum type="arabicPeriod"/>
            </a:pP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Rationalisieren des Todes</a:t>
            </a:r>
            <a:endParaRPr lang="de-DE" sz="28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8000"/>
              </a:lnSpc>
              <a:spcBef>
                <a:spcPts val="40"/>
              </a:spcBef>
              <a:spcAft>
                <a:spcPts val="600"/>
              </a:spcAft>
              <a:buClr>
                <a:srgbClr val="4B444B"/>
              </a:buClr>
              <a:buFont typeface="+mj-lt"/>
              <a:buAutoNum type="arabicPeriod"/>
            </a:pP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Verdrängung des Todes</a:t>
            </a:r>
          </a:p>
          <a:p>
            <a:pPr lvl="0" algn="l">
              <a:lnSpc>
                <a:spcPct val="118000"/>
              </a:lnSpc>
              <a:spcBef>
                <a:spcPts val="40"/>
              </a:spcBef>
              <a:spcAft>
                <a:spcPts val="600"/>
              </a:spcAft>
              <a:buClr>
                <a:srgbClr val="4B444B"/>
              </a:buClr>
            </a:pPr>
            <a:r>
              <a:rPr lang="de-DE" sz="2800" dirty="0">
                <a:solidFill>
                  <a:srgbClr val="211C21"/>
                </a:solidFill>
                <a:effectLst/>
                <a:latin typeface="Calibri" panose="020F0502020204030204" pitchFamily="34" charset="0"/>
                <a:ea typeface="Times New Roman" panose="02020603050405020304" pitchFamily="18" charset="0"/>
              </a:rPr>
              <a:t>Ludwig Feuerbach“</a:t>
            </a:r>
            <a:br>
              <a:rPr lang="de-DE" sz="2800" dirty="0">
                <a:solidFill>
                  <a:srgbClr val="211C21"/>
                </a:solidFill>
                <a:effectLst/>
                <a:latin typeface="Calibri" panose="020F0502020204030204" pitchFamily="34" charset="0"/>
                <a:ea typeface="Times New Roman" panose="02020603050405020304" pitchFamily="18" charset="0"/>
              </a:rPr>
            </a:br>
            <a:r>
              <a:rPr lang="de-DE" sz="2800" dirty="0">
                <a:solidFill>
                  <a:srgbClr val="3A343D"/>
                </a:solidFill>
                <a:effectLst/>
                <a:latin typeface="Calibri" panose="020F0502020204030204" pitchFamily="34" charset="0"/>
                <a:ea typeface="Times New Roman" panose="02020603050405020304" pitchFamily="18" charset="0"/>
              </a:rPr>
              <a:t>,,</a:t>
            </a:r>
            <a:r>
              <a:rPr lang="de-DE" sz="2800" dirty="0">
                <a:solidFill>
                  <a:srgbClr val="211C21"/>
                </a:solidFill>
                <a:effectLst/>
                <a:latin typeface="Calibri" panose="020F0502020204030204" pitchFamily="34" charset="0"/>
                <a:ea typeface="Times New Roman" panose="02020603050405020304" pitchFamily="18" charset="0"/>
              </a:rPr>
              <a:t>Wenn der Tod nicht wäre, gäbe es keine Religion.</a:t>
            </a:r>
            <a:r>
              <a:rPr lang="de-DE" sz="2800" dirty="0">
                <a:solidFill>
                  <a:srgbClr val="3A343D"/>
                </a:solidFill>
                <a:effectLst/>
                <a:latin typeface="Calibri" panose="020F0502020204030204" pitchFamily="34" charset="0"/>
                <a:ea typeface="Times New Roman" panose="02020603050405020304" pitchFamily="18" charset="0"/>
              </a:rPr>
              <a:t>" </a:t>
            </a:r>
            <a:endParaRPr lang="de-DE" sz="2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D843ADC2-5A25-6EEB-591E-5A9B1BD01581}"/>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341505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Religion erklärt den Tod so</a:t>
            </a:r>
          </a:p>
        </p:txBody>
      </p:sp>
      <p:sp>
        <p:nvSpPr>
          <p:cNvPr id="4099" name="Untertitel 2"/>
          <p:cNvSpPr>
            <a:spLocks noGrp="1"/>
          </p:cNvSpPr>
          <p:nvPr>
            <p:ph type="subTitle" idx="1"/>
          </p:nvPr>
        </p:nvSpPr>
        <p:spPr>
          <a:xfrm>
            <a:off x="557213" y="2114550"/>
            <a:ext cx="8058150" cy="3733800"/>
          </a:xfrm>
        </p:spPr>
        <p:txBody>
          <a:bodyPr>
            <a:normAutofit/>
          </a:bodyPr>
          <a:lstStyle/>
          <a:p>
            <a:pPr algn="l">
              <a:lnSpc>
                <a:spcPct val="118000"/>
              </a:lnSpc>
              <a:spcAft>
                <a:spcPts val="600"/>
              </a:spcAft>
            </a:pPr>
            <a:r>
              <a:rPr lang="de-DE" sz="2800" b="0" dirty="0">
                <a:solidFill>
                  <a:srgbClr val="3A343D"/>
                </a:solidFill>
                <a:effectLst/>
                <a:ea typeface="Times New Roman" panose="02020603050405020304" pitchFamily="18" charset="0"/>
                <a:cs typeface="Times New Roman" panose="02020603050405020304" pitchFamily="18" charset="0"/>
              </a:rPr>
              <a:t>Religion</a:t>
            </a:r>
            <a:r>
              <a:rPr lang="de-DE" sz="2800" dirty="0">
                <a:solidFill>
                  <a:srgbClr val="3A343D"/>
                </a:solidFill>
                <a:ea typeface="Times New Roman" panose="02020603050405020304" pitchFamily="18" charset="0"/>
                <a:cs typeface="Times New Roman" panose="02020603050405020304" pitchFamily="18" charset="0"/>
              </a:rPr>
              <a:t> der jüngeren Zeit </a:t>
            </a:r>
            <a:r>
              <a:rPr lang="de-DE" sz="2800" b="0" dirty="0">
                <a:solidFill>
                  <a:srgbClr val="3A343D"/>
                </a:solidFill>
                <a:effectLst/>
                <a:ea typeface="Times New Roman" panose="02020603050405020304" pitchFamily="18" charset="0"/>
                <a:cs typeface="Times New Roman" panose="02020603050405020304" pitchFamily="18" charset="0"/>
              </a:rPr>
              <a:t>integriert den Tod meist nach folgenden zwei Mustern:</a:t>
            </a:r>
            <a:endParaRPr lang="de-DE" sz="2800" b="1" dirty="0">
              <a:effectLst/>
              <a:ea typeface="Times New Roman" panose="02020603050405020304" pitchFamily="18" charset="0"/>
              <a:cs typeface="Times New Roman" panose="02020603050405020304" pitchFamily="18" charset="0"/>
            </a:endParaRPr>
          </a:p>
          <a:p>
            <a:pPr marL="342900" lvl="0" indent="-342900" algn="l">
              <a:lnSpc>
                <a:spcPct val="118000"/>
              </a:lnSpc>
              <a:spcAft>
                <a:spcPts val="600"/>
              </a:spcAft>
              <a:buFont typeface="Arial" panose="020B0604020202020204" pitchFamily="34" charset="0"/>
              <a:buChar char="•"/>
            </a:pPr>
            <a:r>
              <a:rPr lang="de-DE" sz="2800" b="0" spc="0" dirty="0">
                <a:solidFill>
                  <a:srgbClr val="3A343D"/>
                </a:solidFill>
                <a:effectLst/>
                <a:ea typeface="Arial" panose="020B0604020202020204" pitchFamily="34" charset="0"/>
                <a:cs typeface="Times New Roman" panose="02020603050405020304" pitchFamily="18" charset="0"/>
              </a:rPr>
              <a:t>Der Tod als Strafe Gottes</a:t>
            </a:r>
            <a:endParaRPr lang="de-DE" sz="2800" b="1" spc="0" dirty="0">
              <a:effectLst/>
              <a:ea typeface="Arial" panose="020B0604020202020204" pitchFamily="34" charset="0"/>
              <a:cs typeface="Times New Roman" panose="02020603050405020304" pitchFamily="18" charset="0"/>
            </a:endParaRPr>
          </a:p>
          <a:p>
            <a:pPr marL="342900" lvl="0" indent="-342900" algn="l">
              <a:lnSpc>
                <a:spcPct val="118000"/>
              </a:lnSpc>
              <a:spcAft>
                <a:spcPts val="600"/>
              </a:spcAft>
              <a:buFont typeface="Arial" panose="020B0604020202020204" pitchFamily="34" charset="0"/>
              <a:buChar char="•"/>
            </a:pPr>
            <a:r>
              <a:rPr lang="de-DE" sz="2800" b="0" spc="0" dirty="0">
                <a:solidFill>
                  <a:srgbClr val="3A343D"/>
                </a:solidFill>
                <a:effectLst/>
                <a:ea typeface="Arial" panose="020B0604020202020204" pitchFamily="34" charset="0"/>
                <a:cs typeface="Times New Roman" panose="02020603050405020304" pitchFamily="18" charset="0"/>
              </a:rPr>
              <a:t>Der Tod als Geschenk Gottes</a:t>
            </a:r>
            <a:endParaRPr lang="de-DE" sz="2800" b="1" spc="0" dirty="0">
              <a:effectLst/>
              <a:ea typeface="Arial" panose="020B0604020202020204" pitchFamily="34" charset="0"/>
              <a:cs typeface="Times New Roman" panose="02020603050405020304" pitchFamily="18" charset="0"/>
            </a:endParaRPr>
          </a:p>
          <a:p>
            <a:pPr algn="l"/>
            <a:endParaRPr lang="de-DE" dirty="0"/>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DD5475CE-2F32-E688-00CE-10D23CD13D14}"/>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292741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Jenseitsvorstellungen</a:t>
            </a:r>
          </a:p>
        </p:txBody>
      </p:sp>
      <p:sp>
        <p:nvSpPr>
          <p:cNvPr id="4099" name="Untertitel 2"/>
          <p:cNvSpPr>
            <a:spLocks noGrp="1"/>
          </p:cNvSpPr>
          <p:nvPr>
            <p:ph type="subTitle" idx="1"/>
          </p:nvPr>
        </p:nvSpPr>
        <p:spPr>
          <a:xfrm>
            <a:off x="557213" y="2114550"/>
            <a:ext cx="8058150" cy="4057650"/>
          </a:xfrm>
        </p:spPr>
        <p:txBody>
          <a:bodyPr>
            <a:normAutofit fontScale="70000" lnSpcReduction="20000"/>
          </a:bodyPr>
          <a:lstStyle/>
          <a:p>
            <a:pPr algn="l"/>
            <a:r>
              <a:rPr lang="de-DE" sz="3100" dirty="0">
                <a:solidFill>
                  <a:schemeClr val="tx1"/>
                </a:solidFill>
              </a:rPr>
              <a:t>Wie sich der Mensch das Jenseits vorstellt:</a:t>
            </a:r>
          </a:p>
          <a:p>
            <a:pPr algn="l">
              <a:lnSpc>
                <a:spcPct val="150000"/>
              </a:lnSpc>
              <a:spcBef>
                <a:spcPts val="0"/>
              </a:spcBef>
              <a:spcAft>
                <a:spcPts val="600"/>
              </a:spcAft>
            </a:pPr>
            <a:r>
              <a:rPr lang="de-DE" sz="31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Was nach dem Tode geschieht, ist unbekannt. Die Religionen füllen diese Wissenslücke mit unterschiedlichen Vorstellungen:</a:t>
            </a:r>
            <a:endParaRPr lang="de-DE" sz="31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spcAft>
                <a:spcPts val="600"/>
              </a:spcAft>
              <a:buFont typeface="Arial" panose="020B0604020202020204" pitchFamily="34" charset="0"/>
              <a:buChar char="•"/>
            </a:pPr>
            <a:r>
              <a:rPr lang="de-DE" sz="3100" b="0" spc="0" dirty="0">
                <a:solidFill>
                  <a:srgbClr val="211C21"/>
                </a:solidFill>
                <a:effectLst/>
                <a:latin typeface="Calibri" panose="020F0502020204030204" pitchFamily="34" charset="0"/>
                <a:ea typeface="Arial" panose="020B0604020202020204" pitchFamily="34" charset="0"/>
                <a:cs typeface="Times New Roman" panose="02020603050405020304" pitchFamily="18" charset="0"/>
              </a:rPr>
              <a:t>Leben nach dem Tod</a:t>
            </a:r>
            <a:endParaRPr lang="de-DE" sz="3100" b="1" spc="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lgn="l">
              <a:lnSpc>
                <a:spcPct val="150000"/>
              </a:lnSpc>
              <a:spcBef>
                <a:spcPts val="0"/>
              </a:spcBef>
              <a:spcAft>
                <a:spcPts val="600"/>
              </a:spcAft>
              <a:buFont typeface="Arial" panose="020B0604020202020204" pitchFamily="34" charset="0"/>
              <a:buChar char="•"/>
            </a:pPr>
            <a:r>
              <a:rPr lang="de-DE" sz="3100" b="0" spc="0" dirty="0">
                <a:solidFill>
                  <a:srgbClr val="211C21"/>
                </a:solidFill>
                <a:effectLst/>
                <a:latin typeface="Calibri" panose="020F0502020204030204" pitchFamily="34" charset="0"/>
                <a:ea typeface="Arial" panose="020B0604020202020204" pitchFamily="34" charset="0"/>
                <a:cs typeface="Times New Roman" panose="02020603050405020304" pitchFamily="18" charset="0"/>
              </a:rPr>
              <a:t>Lohn oder Strafe (Himmel, Paradies bzw. Hölle, Fegefeuer)</a:t>
            </a:r>
            <a:endParaRPr lang="de-DE" sz="3100" b="1" spc="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lgn="l">
              <a:lnSpc>
                <a:spcPct val="150000"/>
              </a:lnSpc>
              <a:spcBef>
                <a:spcPts val="0"/>
              </a:spcBef>
              <a:spcAft>
                <a:spcPts val="600"/>
              </a:spcAft>
              <a:buFont typeface="Arial" panose="020B0604020202020204" pitchFamily="34" charset="0"/>
              <a:buChar char="•"/>
            </a:pPr>
            <a:r>
              <a:rPr lang="de-DE" sz="3100" b="0" spc="0" dirty="0">
                <a:solidFill>
                  <a:srgbClr val="211C21"/>
                </a:solidFill>
                <a:effectLst/>
                <a:latin typeface="Calibri" panose="020F0502020204030204" pitchFamily="34" charset="0"/>
                <a:ea typeface="Arial" panose="020B0604020202020204" pitchFamily="34" charset="0"/>
                <a:cs typeface="Times New Roman" panose="02020603050405020304" pitchFamily="18" charset="0"/>
              </a:rPr>
              <a:t>Existenzlosigkeit</a:t>
            </a:r>
          </a:p>
          <a:p>
            <a:pPr lvl="0" algn="l">
              <a:lnSpc>
                <a:spcPct val="150000"/>
              </a:lnSpc>
              <a:spcBef>
                <a:spcPts val="0"/>
              </a:spcBef>
              <a:spcAft>
                <a:spcPts val="600"/>
              </a:spcAft>
            </a:pPr>
            <a:r>
              <a:rPr lang="de-DE" sz="3100" dirty="0">
                <a:solidFill>
                  <a:srgbClr val="211C21"/>
                </a:solidFill>
                <a:effectLst/>
                <a:latin typeface="Calibri" panose="020F0502020204030204" pitchFamily="34" charset="0"/>
                <a:ea typeface="Times New Roman" panose="02020603050405020304" pitchFamily="18" charset="0"/>
              </a:rPr>
              <a:t>Meist hängt die jenseitige Existenz von einem Urteil über das diesseitige Leben ab</a:t>
            </a:r>
            <a:endParaRPr lang="de-DE" sz="3100" spc="0" dirty="0">
              <a:effectLst/>
              <a:latin typeface="Arial" panose="020B0604020202020204" pitchFamily="34" charset="0"/>
              <a:ea typeface="Arial" panose="020B0604020202020204" pitchFamily="34" charset="0"/>
              <a:cs typeface="Times New Roman" panose="02020603050405020304" pitchFamily="18" charset="0"/>
            </a:endParaRPr>
          </a:p>
          <a:p>
            <a:pPr algn="l"/>
            <a:endParaRPr lang="de-DE" dirty="0"/>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6E872EA3-0BE5-BFB4-5EE6-F95CFE95C833}"/>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90211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a:bodyPr>
          <a:lstStyle/>
          <a:p>
            <a:pPr eaLnBrk="1" hangingPunct="1"/>
            <a:r>
              <a:rPr lang="de-DE" sz="4000" dirty="0"/>
              <a:t>Jenseitsvorstellungen</a:t>
            </a:r>
          </a:p>
        </p:txBody>
      </p:sp>
      <p:sp>
        <p:nvSpPr>
          <p:cNvPr id="4099" name="Untertitel 2"/>
          <p:cNvSpPr>
            <a:spLocks noGrp="1"/>
          </p:cNvSpPr>
          <p:nvPr>
            <p:ph type="subTitle" idx="1"/>
          </p:nvPr>
        </p:nvSpPr>
        <p:spPr>
          <a:xfrm>
            <a:off x="557213" y="2114550"/>
            <a:ext cx="8058150" cy="4057650"/>
          </a:xfrm>
        </p:spPr>
        <p:txBody>
          <a:bodyPr>
            <a:normAutofit/>
          </a:bodyPr>
          <a:lstStyle/>
          <a:p>
            <a:pPr algn="l"/>
            <a:r>
              <a:rPr lang="de-DE" sz="3100" dirty="0">
                <a:solidFill>
                  <a:schemeClr val="tx1"/>
                </a:solidFill>
              </a:rPr>
              <a:t>Zwei Weltsichten</a:t>
            </a:r>
          </a:p>
          <a:p>
            <a:pPr algn="l"/>
            <a:endParaRPr lang="de-DE" sz="3100" dirty="0">
              <a:solidFill>
                <a:schemeClr val="tx1"/>
              </a:solidFill>
            </a:endParaRPr>
          </a:p>
          <a:p>
            <a:pPr algn="l">
              <a:lnSpc>
                <a:spcPct val="150000"/>
              </a:lnSpc>
              <a:spcBef>
                <a:spcPts val="0"/>
              </a:spcBef>
              <a:spcAft>
                <a:spcPts val="600"/>
              </a:spcAft>
            </a:pPr>
            <a:r>
              <a:rPr lang="de-DE" sz="2800" dirty="0">
                <a:solidFill>
                  <a:srgbClr val="464249"/>
                </a:solidFill>
                <a:effectLst/>
                <a:latin typeface="Calibri" panose="020F0502020204030204" pitchFamily="34" charset="0"/>
                <a:ea typeface="Times New Roman" panose="02020603050405020304" pitchFamily="18" charset="0"/>
              </a:rPr>
              <a:t>Der Westen geht von einer linearen Existenz aus</a:t>
            </a:r>
          </a:p>
          <a:p>
            <a:pPr algn="l">
              <a:lnSpc>
                <a:spcPct val="150000"/>
              </a:lnSpc>
              <a:spcBef>
                <a:spcPts val="0"/>
              </a:spcBef>
              <a:spcAft>
                <a:spcPts val="600"/>
              </a:spcAft>
            </a:pPr>
            <a:r>
              <a:rPr lang="de-DE" sz="2800" dirty="0">
                <a:solidFill>
                  <a:srgbClr val="464249"/>
                </a:solidFill>
                <a:latin typeface="Calibri" panose="020F0502020204030204" pitchFamily="34" charset="0"/>
                <a:ea typeface="Times New Roman" panose="02020603050405020304" pitchFamily="18" charset="0"/>
              </a:rPr>
              <a:t>Asiaten glauben an </a:t>
            </a:r>
            <a:r>
              <a:rPr lang="de-DE" sz="2800" dirty="0">
                <a:solidFill>
                  <a:srgbClr val="464249"/>
                </a:solidFill>
                <a:effectLst/>
                <a:latin typeface="Calibri" panose="020F0502020204030204" pitchFamily="34" charset="0"/>
                <a:ea typeface="Times New Roman" panose="02020603050405020304" pitchFamily="18" charset="0"/>
              </a:rPr>
              <a:t>eine zyklische Existenz. </a:t>
            </a:r>
            <a:endParaRPr lang="de-DE" sz="2800" dirty="0"/>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C854A52C-2989-24C1-C520-0C37DCB3D30D}"/>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3734375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428625" y="647700"/>
            <a:ext cx="7958138" cy="1227138"/>
          </a:xfrm>
        </p:spPr>
        <p:txBody>
          <a:bodyPr>
            <a:normAutofit fontScale="90000"/>
          </a:bodyPr>
          <a:lstStyle/>
          <a:p>
            <a:pPr eaLnBrk="1" hangingPunct="1"/>
            <a:r>
              <a:rPr lang="de-DE" sz="4000" dirty="0"/>
              <a:t>Das Brauchtum rund um einen Todesfall…</a:t>
            </a:r>
          </a:p>
        </p:txBody>
      </p:sp>
      <p:sp>
        <p:nvSpPr>
          <p:cNvPr id="4099" name="Untertitel 2"/>
          <p:cNvSpPr>
            <a:spLocks noGrp="1"/>
          </p:cNvSpPr>
          <p:nvPr>
            <p:ph type="subTitle" idx="1"/>
          </p:nvPr>
        </p:nvSpPr>
        <p:spPr>
          <a:xfrm>
            <a:off x="557213" y="1700808"/>
            <a:ext cx="8058150" cy="4509492"/>
          </a:xfrm>
        </p:spPr>
        <p:txBody>
          <a:bodyPr>
            <a:noAutofit/>
          </a:bodyPr>
          <a:lstStyle/>
          <a:p>
            <a:pPr marR="123190" algn="l">
              <a:lnSpc>
                <a:spcPct val="150000"/>
              </a:lnSpc>
              <a:spcBef>
                <a:spcPts val="0"/>
              </a:spcBef>
            </a:pPr>
            <a:r>
              <a:rPr lang="de-DE" sz="24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Beginnt nicht erst mit dem Sterbefall</a:t>
            </a: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 viele Rituale sollen dem Sterbenden helfen:</a:t>
            </a:r>
          </a:p>
          <a:p>
            <a:pPr marL="342900" marR="123190" indent="-342900" algn="l">
              <a:lnSpc>
                <a:spcPct val="150000"/>
              </a:lnSpc>
              <a:spcBef>
                <a:spcPts val="0"/>
              </a:spcBef>
              <a:buFont typeface="Arial" panose="020B0604020202020204" pitchFamily="34" charset="0"/>
              <a:buChar char="•"/>
            </a:pP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Die Anwesenheit der Familie/Sterbewache</a:t>
            </a:r>
          </a:p>
          <a:p>
            <a:pPr marL="342900" marR="123190" indent="-342900" algn="l">
              <a:lnSpc>
                <a:spcPct val="150000"/>
              </a:lnSpc>
              <a:spcBef>
                <a:spcPts val="0"/>
              </a:spcBef>
              <a:buFont typeface="Arial" panose="020B0604020202020204" pitchFamily="34" charset="0"/>
              <a:buChar char="•"/>
            </a:pP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Gebete/Rezitationen</a:t>
            </a:r>
            <a:b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b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Lesungen</a:t>
            </a:r>
          </a:p>
          <a:p>
            <a:pPr marL="342900" marR="123190" indent="-342900" algn="l">
              <a:lnSpc>
                <a:spcPct val="150000"/>
              </a:lnSpc>
              <a:spcBef>
                <a:spcPts val="0"/>
              </a:spcBef>
              <a:buFont typeface="Arial" panose="020B0604020202020204" pitchFamily="34" charset="0"/>
              <a:buChar char="•"/>
            </a:pP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Das Anzünden von Lichtern</a:t>
            </a:r>
          </a:p>
          <a:p>
            <a:pPr marL="342900" marR="123190" indent="-342900" algn="l">
              <a:lnSpc>
                <a:spcPct val="150000"/>
              </a:lnSpc>
              <a:spcBef>
                <a:spcPts val="0"/>
              </a:spcBef>
              <a:buFont typeface="Arial" panose="020B0604020202020204" pitchFamily="34" charset="0"/>
              <a:buChar char="•"/>
            </a:pP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Das Anbieten von Wasser</a:t>
            </a:r>
          </a:p>
          <a:p>
            <a:pPr marL="342900" marR="123190" indent="-342900" algn="l">
              <a:lnSpc>
                <a:spcPct val="150000"/>
              </a:lnSpc>
              <a:spcBef>
                <a:spcPts val="0"/>
              </a:spcBef>
              <a:buFont typeface="Arial" panose="020B0604020202020204" pitchFamily="34" charset="0"/>
              <a:buChar char="•"/>
            </a:pPr>
            <a:r>
              <a:rPr lang="de-DE" sz="2400" dirty="0">
                <a:solidFill>
                  <a:srgbClr val="211C21"/>
                </a:solidFill>
                <a:latin typeface="Calibri" panose="020F0502020204030204" pitchFamily="34" charset="0"/>
                <a:ea typeface="Times New Roman" panose="02020603050405020304" pitchFamily="18" charset="0"/>
                <a:cs typeface="Times New Roman" panose="02020603050405020304" pitchFamily="18" charset="0"/>
              </a:rPr>
              <a:t>Die Ausrichtung des Sterbenden</a:t>
            </a:r>
          </a:p>
          <a:p>
            <a:pPr marR="123190" algn="l">
              <a:lnSpc>
                <a:spcPct val="150000"/>
              </a:lnSpc>
              <a:spcBef>
                <a:spcPts val="0"/>
              </a:spcBef>
            </a:pPr>
            <a:endParaRPr lang="de-DE" sz="2400" b="1" dirty="0">
              <a:effectLst/>
              <a:ea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946A5180-0255-0019-1136-829754423B3C}"/>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305397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6FA5C-D4DF-0718-E101-9840F39B6E79}"/>
            </a:ext>
          </a:extLst>
        </p:cNvPr>
        <p:cNvGrpSpPr/>
        <p:nvPr/>
      </p:nvGrpSpPr>
      <p:grpSpPr>
        <a:xfrm>
          <a:off x="0" y="0"/>
          <a:ext cx="0" cy="0"/>
          <a:chOff x="0" y="0"/>
          <a:chExt cx="0" cy="0"/>
        </a:xfrm>
      </p:grpSpPr>
      <p:sp>
        <p:nvSpPr>
          <p:cNvPr id="3074" name="Titel 1">
            <a:extLst>
              <a:ext uri="{FF2B5EF4-FFF2-40B4-BE49-F238E27FC236}">
                <a16:creationId xmlns:a16="http://schemas.microsoft.com/office/drawing/2014/main" id="{2827A660-46CA-926D-7981-0351A5522EB9}"/>
              </a:ext>
            </a:extLst>
          </p:cNvPr>
          <p:cNvSpPr>
            <a:spLocks noGrp="1"/>
          </p:cNvSpPr>
          <p:nvPr>
            <p:ph type="ctrTitle"/>
          </p:nvPr>
        </p:nvSpPr>
        <p:spPr>
          <a:xfrm>
            <a:off x="428625" y="647700"/>
            <a:ext cx="7958138" cy="1227138"/>
          </a:xfrm>
        </p:spPr>
        <p:txBody>
          <a:bodyPr>
            <a:normAutofit/>
          </a:bodyPr>
          <a:lstStyle/>
          <a:p>
            <a:pPr eaLnBrk="1" hangingPunct="1"/>
            <a:r>
              <a:rPr lang="de-DE" sz="4000" dirty="0"/>
              <a:t>Der Umgang mit dem Verstorbenen</a:t>
            </a:r>
          </a:p>
        </p:txBody>
      </p:sp>
      <p:sp>
        <p:nvSpPr>
          <p:cNvPr id="4099" name="Untertitel 2">
            <a:extLst>
              <a:ext uri="{FF2B5EF4-FFF2-40B4-BE49-F238E27FC236}">
                <a16:creationId xmlns:a16="http://schemas.microsoft.com/office/drawing/2014/main" id="{64500449-C57C-1594-F162-A12F22C25775}"/>
              </a:ext>
            </a:extLst>
          </p:cNvPr>
          <p:cNvSpPr>
            <a:spLocks noGrp="1"/>
          </p:cNvSpPr>
          <p:nvPr>
            <p:ph type="subTitle" idx="1"/>
          </p:nvPr>
        </p:nvSpPr>
        <p:spPr>
          <a:xfrm>
            <a:off x="557213" y="1700808"/>
            <a:ext cx="8058150" cy="4509492"/>
          </a:xfrm>
        </p:spPr>
        <p:txBody>
          <a:bodyPr>
            <a:noAutofit/>
          </a:bodyPr>
          <a:lstStyle/>
          <a:p>
            <a:pPr marR="123190" algn="l">
              <a:lnSpc>
                <a:spcPct val="150000"/>
              </a:lnSpc>
              <a:spcBef>
                <a:spcPts val="0"/>
              </a:spcBef>
            </a:pPr>
            <a:r>
              <a:rPr lang="de-DE" sz="2800" b="0" dirty="0">
                <a:solidFill>
                  <a:srgbClr val="211C21"/>
                </a:solidFill>
                <a:effectLst/>
                <a:latin typeface="Calibri" panose="020F0502020204030204" pitchFamily="34" charset="0"/>
                <a:ea typeface="Times New Roman" panose="02020603050405020304" pitchFamily="18" charset="0"/>
                <a:cs typeface="Times New Roman" panose="02020603050405020304" pitchFamily="18" charset="0"/>
              </a:rPr>
              <a:t>Zu den </a:t>
            </a:r>
            <a:r>
              <a:rPr lang="de-DE" sz="2400" b="0" dirty="0">
                <a:solidFill>
                  <a:srgbClr val="211C21"/>
                </a:solidFill>
                <a:effectLst/>
                <a:ea typeface="Times New Roman" panose="02020603050405020304" pitchFamily="18" charset="0"/>
                <a:cs typeface="Times New Roman" panose="02020603050405020304" pitchFamily="18" charset="0"/>
              </a:rPr>
              <a:t>Bestattungsriten gehören: </a:t>
            </a:r>
            <a:endParaRPr lang="de-DE" sz="2400" b="1" dirty="0">
              <a:effectLst/>
              <a:ea typeface="Times New Roman" panose="02020603050405020304" pitchFamily="18"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Schließen von Mund und Augen</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Waschen </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Einkleiden</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Salben/Ölen</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Schmücken</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Wickeln/Fesseln</a:t>
            </a:r>
            <a:endParaRPr lang="de-DE" sz="2400" b="1" spc="0" dirty="0">
              <a:effectLst/>
              <a:ea typeface="Arial" panose="020B0604020202020204" pitchFamily="34" charset="0"/>
              <a:cs typeface="Times New Roman" panose="02020603050405020304" pitchFamily="18" charset="0"/>
            </a:endParaRPr>
          </a:p>
          <a:p>
            <a:pPr marL="342900" marR="123190" lvl="0" indent="-342900" algn="l">
              <a:lnSpc>
                <a:spcPct val="150000"/>
              </a:lnSpc>
              <a:spcBef>
                <a:spcPts val="0"/>
              </a:spcBef>
              <a:buFont typeface="Arial" panose="020B0604020202020204" pitchFamily="34" charset="0"/>
              <a:buChar char="•"/>
            </a:pPr>
            <a:r>
              <a:rPr lang="de-DE" sz="2400" b="0" spc="0" dirty="0">
                <a:solidFill>
                  <a:srgbClr val="211C21"/>
                </a:solidFill>
                <a:effectLst/>
                <a:ea typeface="Arial" panose="020B0604020202020204" pitchFamily="34" charset="0"/>
                <a:cs typeface="Times New Roman" panose="02020603050405020304" pitchFamily="18" charset="0"/>
              </a:rPr>
              <a:t>Das Versorgen mit Opfergaben </a:t>
            </a:r>
            <a:endParaRPr lang="de-DE" sz="2400" b="1" spc="0" dirty="0">
              <a:effectLst/>
              <a:ea typeface="Arial" panose="020B060402020202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9438D6E7-3661-8277-1D1B-BE17468574AE}"/>
              </a:ext>
            </a:extLst>
          </p:cNvPr>
          <p:cNvPicPr>
            <a:picLocks noChangeAspect="1" noChangeArrowheads="1"/>
          </p:cNvPicPr>
          <p:nvPr/>
        </p:nvPicPr>
        <p:blipFill>
          <a:blip r:embed="rId3" cstate="print"/>
          <a:srcRect/>
          <a:stretch>
            <a:fillRect/>
          </a:stretch>
        </p:blipFill>
        <p:spPr bwMode="auto">
          <a:xfrm>
            <a:off x="7308304" y="548680"/>
            <a:ext cx="1407589" cy="360039"/>
          </a:xfrm>
          <a:prstGeom prst="rect">
            <a:avLst/>
          </a:prstGeom>
          <a:noFill/>
          <a:ln w="9525">
            <a:noFill/>
            <a:miter lim="800000"/>
            <a:headEnd/>
            <a:tailEnd/>
          </a:ln>
          <a:effectLst/>
        </p:spPr>
      </p:pic>
      <p:sp>
        <p:nvSpPr>
          <p:cNvPr id="3" name="Fußzeilenplatzhalter 1">
            <a:extLst>
              <a:ext uri="{FF2B5EF4-FFF2-40B4-BE49-F238E27FC236}">
                <a16:creationId xmlns:a16="http://schemas.microsoft.com/office/drawing/2014/main" id="{9B6ED406-D373-AFDC-43E0-9342948F2413}"/>
              </a:ext>
            </a:extLst>
          </p:cNvPr>
          <p:cNvSpPr>
            <a:spLocks noGrp="1"/>
          </p:cNvSpPr>
          <p:nvPr>
            <p:ph type="ftr" sz="quarter" idx="11"/>
          </p:nvPr>
        </p:nvSpPr>
        <p:spPr>
          <a:xfrm>
            <a:off x="611560" y="6356350"/>
            <a:ext cx="7848872" cy="365125"/>
          </a:xfrm>
        </p:spPr>
        <p:txBody>
          <a:bodyPr/>
          <a:lstStyle/>
          <a:p>
            <a:r>
              <a:rPr lang="de-DE" dirty="0"/>
              <a:t>2025-05, Bestattungskultur &amp; -rituale. Sie können unsere Unterlagen gerne nutzen, wenn Sie die Quelle angeben: www.impulse-fuer-Bestatter.de</a:t>
            </a:r>
          </a:p>
        </p:txBody>
      </p:sp>
    </p:spTree>
    <p:extLst>
      <p:ext uri="{BB962C8B-B14F-4D97-AF65-F5344CB8AC3E}">
        <p14:creationId xmlns:p14="http://schemas.microsoft.com/office/powerpoint/2010/main" val="28188008"/>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2056</Words>
  <Application>Microsoft Office PowerPoint</Application>
  <PresentationFormat>Bildschirmpräsentation (4:3)</PresentationFormat>
  <Paragraphs>220</Paragraphs>
  <Slides>27</Slides>
  <Notes>27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27</vt:i4>
      </vt:variant>
    </vt:vector>
  </HeadingPairs>
  <TitlesOfParts>
    <vt:vector size="31" baseType="lpstr">
      <vt:lpstr>Arial</vt:lpstr>
      <vt:lpstr>Calibri</vt:lpstr>
      <vt:lpstr>Times New Roman</vt:lpstr>
      <vt:lpstr>Larissa-Design</vt:lpstr>
      <vt:lpstr>Bestattungskultur, Brauchtum &amp; Bestattungsrituale</vt:lpstr>
      <vt:lpstr>Die Ursprünge der Bestattungskultur</vt:lpstr>
      <vt:lpstr>Bestattungspraktiken sind wandelbar</vt:lpstr>
      <vt:lpstr>Wie der Mensch mit dem Tod umgeht</vt:lpstr>
      <vt:lpstr>Religion erklärt den Tod so</vt:lpstr>
      <vt:lpstr>Jenseitsvorstellungen</vt:lpstr>
      <vt:lpstr>Jenseitsvorstellungen</vt:lpstr>
      <vt:lpstr>Das Brauchtum rund um einen Todesfall…</vt:lpstr>
      <vt:lpstr>Der Umgang mit dem Verstorbenen</vt:lpstr>
      <vt:lpstr>Bestattung &amp; Bestattungspflichten</vt:lpstr>
      <vt:lpstr>Bestattung &amp; Bestattungspflichten</vt:lpstr>
      <vt:lpstr>Bestattungszeremonien „one size“?</vt:lpstr>
      <vt:lpstr>Bestattungsformen</vt:lpstr>
      <vt:lpstr>Der Trauerzug</vt:lpstr>
      <vt:lpstr>Rituelle Fristen nach der Bestattung</vt:lpstr>
      <vt:lpstr>Religionsgruppen in der BRD:</vt:lpstr>
      <vt:lpstr>Religionsgruppen in der BRD: Christentum</vt:lpstr>
      <vt:lpstr>Religionsgruppen in der BRD:  Judentum</vt:lpstr>
      <vt:lpstr>Religionsgruppen in der BRD:  Islam</vt:lpstr>
      <vt:lpstr>Religionsgruppen in der BRD:  Jehovas Zeugen</vt:lpstr>
      <vt:lpstr>Religionsgruppen in der BRD:  Yezidentum</vt:lpstr>
      <vt:lpstr>Religionsgruppen in der BRD: Buddhismus</vt:lpstr>
      <vt:lpstr>Religionsgruppen in der BRD:  Hinduismus</vt:lpstr>
      <vt:lpstr>Religionsgruppen in der BRD:  Daoismus</vt:lpstr>
      <vt:lpstr>Religionsgruppen in der BRD:  Baha‘i</vt:lpstr>
      <vt:lpstr>Religionsgruppen in der BRD:  Sinti &amp; Roma</vt:lpstr>
      <vt:lpstr>Religionsgruppen in der BRD:  Freimaurer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Heijo</dc:creator>
  <cp:lastModifiedBy>Claudia Grötzebach</cp:lastModifiedBy>
  <cp:revision>242</cp:revision>
  <cp:lastPrinted>2025-05-25T09:15:39Z</cp:lastPrinted>
  <dcterms:created xsi:type="dcterms:W3CDTF">2016-01-14T09:46:46Z</dcterms:created>
  <dcterms:modified xsi:type="dcterms:W3CDTF">2025-05-25T09:16:42Z</dcterms:modified>
</cp:coreProperties>
</file>